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90"/>
  </p:notesMasterIdLst>
  <p:handoutMasterIdLst>
    <p:handoutMasterId r:id="rId91"/>
  </p:handoutMasterIdLst>
  <p:sldIdLst>
    <p:sldId id="257" r:id="rId3"/>
    <p:sldId id="331" r:id="rId4"/>
    <p:sldId id="332" r:id="rId5"/>
    <p:sldId id="335" r:id="rId6"/>
    <p:sldId id="266" r:id="rId7"/>
    <p:sldId id="334" r:id="rId8"/>
    <p:sldId id="268" r:id="rId9"/>
    <p:sldId id="269" r:id="rId10"/>
    <p:sldId id="267" r:id="rId11"/>
    <p:sldId id="270" r:id="rId12"/>
    <p:sldId id="271" r:id="rId13"/>
    <p:sldId id="333" r:id="rId14"/>
    <p:sldId id="272" r:id="rId15"/>
    <p:sldId id="291" r:id="rId16"/>
    <p:sldId id="283" r:id="rId17"/>
    <p:sldId id="285" r:id="rId18"/>
    <p:sldId id="286" r:id="rId19"/>
    <p:sldId id="287" r:id="rId20"/>
    <p:sldId id="292" r:id="rId21"/>
    <p:sldId id="293" r:id="rId22"/>
    <p:sldId id="295" r:id="rId23"/>
    <p:sldId id="294" r:id="rId24"/>
    <p:sldId id="300" r:id="rId25"/>
    <p:sldId id="301" r:id="rId26"/>
    <p:sldId id="302" r:id="rId27"/>
    <p:sldId id="303" r:id="rId28"/>
    <p:sldId id="305" r:id="rId29"/>
    <p:sldId id="306" r:id="rId30"/>
    <p:sldId id="307" r:id="rId31"/>
    <p:sldId id="308" r:id="rId32"/>
    <p:sldId id="310" r:id="rId33"/>
    <p:sldId id="312" r:id="rId34"/>
    <p:sldId id="374" r:id="rId35"/>
    <p:sldId id="375" r:id="rId36"/>
    <p:sldId id="319" r:id="rId37"/>
    <p:sldId id="321" r:id="rId38"/>
    <p:sldId id="320" r:id="rId39"/>
    <p:sldId id="336" r:id="rId40"/>
    <p:sldId id="338" r:id="rId41"/>
    <p:sldId id="339" r:id="rId42"/>
    <p:sldId id="344" r:id="rId43"/>
    <p:sldId id="362" r:id="rId44"/>
    <p:sldId id="341" r:id="rId45"/>
    <p:sldId id="345" r:id="rId46"/>
    <p:sldId id="347" r:id="rId47"/>
    <p:sldId id="356" r:id="rId48"/>
    <p:sldId id="357" r:id="rId49"/>
    <p:sldId id="358" r:id="rId50"/>
    <p:sldId id="359" r:id="rId51"/>
    <p:sldId id="360" r:id="rId52"/>
    <p:sldId id="361" r:id="rId53"/>
    <p:sldId id="363" r:id="rId54"/>
    <p:sldId id="365" r:id="rId55"/>
    <p:sldId id="364" r:id="rId56"/>
    <p:sldId id="337" r:id="rId57"/>
    <p:sldId id="276" r:id="rId58"/>
    <p:sldId id="277" r:id="rId59"/>
    <p:sldId id="278" r:id="rId60"/>
    <p:sldId id="279" r:id="rId61"/>
    <p:sldId id="366" r:id="rId62"/>
    <p:sldId id="367" r:id="rId63"/>
    <p:sldId id="280" r:id="rId64"/>
    <p:sldId id="368" r:id="rId65"/>
    <p:sldId id="282" r:id="rId66"/>
    <p:sldId id="288" r:id="rId67"/>
    <p:sldId id="369" r:id="rId68"/>
    <p:sldId id="370" r:id="rId69"/>
    <p:sldId id="296" r:id="rId70"/>
    <p:sldId id="304" r:id="rId71"/>
    <p:sldId id="372" r:id="rId72"/>
    <p:sldId id="373" r:id="rId73"/>
    <p:sldId id="371" r:id="rId74"/>
    <p:sldId id="309" r:id="rId75"/>
    <p:sldId id="311" r:id="rId76"/>
    <p:sldId id="314" r:id="rId77"/>
    <p:sldId id="316" r:id="rId78"/>
    <p:sldId id="317" r:id="rId79"/>
    <p:sldId id="322" r:id="rId80"/>
    <p:sldId id="346" r:id="rId81"/>
    <p:sldId id="348" r:id="rId82"/>
    <p:sldId id="349" r:id="rId83"/>
    <p:sldId id="350" r:id="rId84"/>
    <p:sldId id="351" r:id="rId85"/>
    <p:sldId id="353" r:id="rId86"/>
    <p:sldId id="352" r:id="rId87"/>
    <p:sldId id="354" r:id="rId88"/>
    <p:sldId id="355" r:id="rId89"/>
  </p:sldIdLst>
  <p:sldSz cx="9906000" cy="6858000" type="A4"/>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F00"/>
    <a:srgbClr val="993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autoAdjust="0"/>
    <p:restoredTop sz="89026" autoAdjust="0"/>
  </p:normalViewPr>
  <p:slideViewPr>
    <p:cSldViewPr>
      <p:cViewPr varScale="1">
        <p:scale>
          <a:sx n="65" d="100"/>
          <a:sy n="65" d="100"/>
        </p:scale>
        <p:origin x="48" y="451"/>
      </p:cViewPr>
      <p:guideLst>
        <p:guide orient="horz" pos="2160"/>
        <p:guide pos="3120"/>
      </p:guideLst>
    </p:cSldViewPr>
  </p:slideViewPr>
  <p:notesTextViewPr>
    <p:cViewPr>
      <p:scale>
        <a:sx n="100" d="100"/>
        <a:sy n="100" d="100"/>
      </p:scale>
      <p:origin x="0" y="0"/>
    </p:cViewPr>
  </p:notesTextViewPr>
  <p:notesViewPr>
    <p:cSldViewPr>
      <p:cViewPr varScale="1">
        <p:scale>
          <a:sx n="79" d="100"/>
          <a:sy n="79" d="100"/>
        </p:scale>
        <p:origin x="-204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DEF94C-BEFD-4202-AD03-1E524884A5E5}" type="datetimeFigureOut">
              <a:rPr lang="ca-ES" smtClean="0"/>
              <a:pPr/>
              <a:t>22/5/2019</a:t>
            </a:fld>
            <a:endParaRPr lang="ca-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FC18B5-406A-4DC8-A9BC-6FD8631DAA53}" type="slidenum">
              <a:rPr lang="ca-ES" smtClean="0"/>
              <a:pPr/>
              <a:t>‹Nº›</a:t>
            </a:fld>
            <a:endParaRPr lang="ca-ES"/>
          </a:p>
        </p:txBody>
      </p:sp>
    </p:spTree>
    <p:extLst>
      <p:ext uri="{BB962C8B-B14F-4D97-AF65-F5344CB8AC3E}">
        <p14:creationId xmlns:p14="http://schemas.microsoft.com/office/powerpoint/2010/main" val="4198207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1AE4E6-BAC2-4BBB-B218-A09E9634E95D}" type="datetimeFigureOut">
              <a:rPr lang="es-ES" smtClean="0"/>
              <a:pPr/>
              <a:t>22/05/2019</a:t>
            </a:fld>
            <a:endParaRPr lang="en-GB"/>
          </a:p>
        </p:txBody>
      </p:sp>
      <p:sp>
        <p:nvSpPr>
          <p:cNvPr id="4" name="3 Marcador de imagen de diapositiva"/>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95EAD7-4C45-4B67-A232-74CACC44F855}" type="slidenum">
              <a:rPr lang="en-GB" smtClean="0"/>
              <a:pPr/>
              <a:t>‹Nº›</a:t>
            </a:fld>
            <a:endParaRPr lang="en-GB"/>
          </a:p>
        </p:txBody>
      </p:sp>
    </p:spTree>
    <p:extLst>
      <p:ext uri="{BB962C8B-B14F-4D97-AF65-F5344CB8AC3E}">
        <p14:creationId xmlns:p14="http://schemas.microsoft.com/office/powerpoint/2010/main" val="11878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BC8EC672-A460-4200-B83C-213969A05BAA}" type="slidenum">
              <a:rPr lang="ca-ES" smtClean="0"/>
              <a:pPr/>
              <a:t>9</a:t>
            </a:fld>
            <a:endParaRPr lang="ca-ES"/>
          </a:p>
        </p:txBody>
      </p:sp>
    </p:spTree>
    <p:extLst>
      <p:ext uri="{BB962C8B-B14F-4D97-AF65-F5344CB8AC3E}">
        <p14:creationId xmlns:p14="http://schemas.microsoft.com/office/powerpoint/2010/main" val="490880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20</a:t>
            </a:fld>
            <a:endParaRPr lang="en-GB"/>
          </a:p>
        </p:txBody>
      </p:sp>
    </p:spTree>
    <p:extLst>
      <p:ext uri="{BB962C8B-B14F-4D97-AF65-F5344CB8AC3E}">
        <p14:creationId xmlns:p14="http://schemas.microsoft.com/office/powerpoint/2010/main" val="377343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21</a:t>
            </a:fld>
            <a:endParaRPr lang="en-GB"/>
          </a:p>
        </p:txBody>
      </p:sp>
    </p:spTree>
    <p:extLst>
      <p:ext uri="{BB962C8B-B14F-4D97-AF65-F5344CB8AC3E}">
        <p14:creationId xmlns:p14="http://schemas.microsoft.com/office/powerpoint/2010/main" val="802006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22</a:t>
            </a:fld>
            <a:endParaRPr lang="en-GB"/>
          </a:p>
        </p:txBody>
      </p:sp>
    </p:spTree>
    <p:extLst>
      <p:ext uri="{BB962C8B-B14F-4D97-AF65-F5344CB8AC3E}">
        <p14:creationId xmlns:p14="http://schemas.microsoft.com/office/powerpoint/2010/main" val="202604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23</a:t>
            </a:fld>
            <a:endParaRPr lang="en-GB"/>
          </a:p>
        </p:txBody>
      </p:sp>
    </p:spTree>
    <p:extLst>
      <p:ext uri="{BB962C8B-B14F-4D97-AF65-F5344CB8AC3E}">
        <p14:creationId xmlns:p14="http://schemas.microsoft.com/office/powerpoint/2010/main" val="205786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24</a:t>
            </a:fld>
            <a:endParaRPr lang="en-GB"/>
          </a:p>
        </p:txBody>
      </p:sp>
    </p:spTree>
    <p:extLst>
      <p:ext uri="{BB962C8B-B14F-4D97-AF65-F5344CB8AC3E}">
        <p14:creationId xmlns:p14="http://schemas.microsoft.com/office/powerpoint/2010/main" val="764794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25</a:t>
            </a:fld>
            <a:endParaRPr lang="en-GB"/>
          </a:p>
        </p:txBody>
      </p:sp>
    </p:spTree>
    <p:extLst>
      <p:ext uri="{BB962C8B-B14F-4D97-AF65-F5344CB8AC3E}">
        <p14:creationId xmlns:p14="http://schemas.microsoft.com/office/powerpoint/2010/main" val="2102414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26</a:t>
            </a:fld>
            <a:endParaRPr lang="en-GB"/>
          </a:p>
        </p:txBody>
      </p:sp>
    </p:spTree>
    <p:extLst>
      <p:ext uri="{BB962C8B-B14F-4D97-AF65-F5344CB8AC3E}">
        <p14:creationId xmlns:p14="http://schemas.microsoft.com/office/powerpoint/2010/main" val="1188225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27</a:t>
            </a:fld>
            <a:endParaRPr lang="en-GB"/>
          </a:p>
        </p:txBody>
      </p:sp>
    </p:spTree>
    <p:extLst>
      <p:ext uri="{BB962C8B-B14F-4D97-AF65-F5344CB8AC3E}">
        <p14:creationId xmlns:p14="http://schemas.microsoft.com/office/powerpoint/2010/main" val="100851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28</a:t>
            </a:fld>
            <a:endParaRPr lang="en-GB"/>
          </a:p>
        </p:txBody>
      </p:sp>
    </p:spTree>
    <p:extLst>
      <p:ext uri="{BB962C8B-B14F-4D97-AF65-F5344CB8AC3E}">
        <p14:creationId xmlns:p14="http://schemas.microsoft.com/office/powerpoint/2010/main" val="179626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29</a:t>
            </a:fld>
            <a:endParaRPr lang="en-GB"/>
          </a:p>
        </p:txBody>
      </p:sp>
    </p:spTree>
    <p:extLst>
      <p:ext uri="{BB962C8B-B14F-4D97-AF65-F5344CB8AC3E}">
        <p14:creationId xmlns:p14="http://schemas.microsoft.com/office/powerpoint/2010/main" val="4222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11</a:t>
            </a:fld>
            <a:endParaRPr lang="en-GB"/>
          </a:p>
        </p:txBody>
      </p:sp>
    </p:spTree>
    <p:extLst>
      <p:ext uri="{BB962C8B-B14F-4D97-AF65-F5344CB8AC3E}">
        <p14:creationId xmlns:p14="http://schemas.microsoft.com/office/powerpoint/2010/main" val="138288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30</a:t>
            </a:fld>
            <a:endParaRPr lang="en-GB"/>
          </a:p>
        </p:txBody>
      </p:sp>
    </p:spTree>
    <p:extLst>
      <p:ext uri="{BB962C8B-B14F-4D97-AF65-F5344CB8AC3E}">
        <p14:creationId xmlns:p14="http://schemas.microsoft.com/office/powerpoint/2010/main" val="181710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31</a:t>
            </a:fld>
            <a:endParaRPr lang="en-GB"/>
          </a:p>
        </p:txBody>
      </p:sp>
    </p:spTree>
    <p:extLst>
      <p:ext uri="{BB962C8B-B14F-4D97-AF65-F5344CB8AC3E}">
        <p14:creationId xmlns:p14="http://schemas.microsoft.com/office/powerpoint/2010/main" val="341152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32</a:t>
            </a:fld>
            <a:endParaRPr lang="en-GB"/>
          </a:p>
        </p:txBody>
      </p:sp>
    </p:spTree>
    <p:extLst>
      <p:ext uri="{BB962C8B-B14F-4D97-AF65-F5344CB8AC3E}">
        <p14:creationId xmlns:p14="http://schemas.microsoft.com/office/powerpoint/2010/main" val="863008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33</a:t>
            </a:fld>
            <a:endParaRPr lang="en-GB"/>
          </a:p>
        </p:txBody>
      </p:sp>
    </p:spTree>
    <p:extLst>
      <p:ext uri="{BB962C8B-B14F-4D97-AF65-F5344CB8AC3E}">
        <p14:creationId xmlns:p14="http://schemas.microsoft.com/office/powerpoint/2010/main" val="17215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34</a:t>
            </a:fld>
            <a:endParaRPr lang="en-GB"/>
          </a:p>
        </p:txBody>
      </p:sp>
    </p:spTree>
    <p:extLst>
      <p:ext uri="{BB962C8B-B14F-4D97-AF65-F5344CB8AC3E}">
        <p14:creationId xmlns:p14="http://schemas.microsoft.com/office/powerpoint/2010/main" val="2587772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35</a:t>
            </a:fld>
            <a:endParaRPr lang="en-GB"/>
          </a:p>
        </p:txBody>
      </p:sp>
    </p:spTree>
    <p:extLst>
      <p:ext uri="{BB962C8B-B14F-4D97-AF65-F5344CB8AC3E}">
        <p14:creationId xmlns:p14="http://schemas.microsoft.com/office/powerpoint/2010/main" val="206512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36</a:t>
            </a:fld>
            <a:endParaRPr lang="en-GB"/>
          </a:p>
        </p:txBody>
      </p:sp>
    </p:spTree>
    <p:extLst>
      <p:ext uri="{BB962C8B-B14F-4D97-AF65-F5344CB8AC3E}">
        <p14:creationId xmlns:p14="http://schemas.microsoft.com/office/powerpoint/2010/main" val="557996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37</a:t>
            </a:fld>
            <a:endParaRPr lang="en-GB"/>
          </a:p>
        </p:txBody>
      </p:sp>
    </p:spTree>
    <p:extLst>
      <p:ext uri="{BB962C8B-B14F-4D97-AF65-F5344CB8AC3E}">
        <p14:creationId xmlns:p14="http://schemas.microsoft.com/office/powerpoint/2010/main" val="1803013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59</a:t>
            </a:fld>
            <a:endParaRPr lang="en-GB"/>
          </a:p>
        </p:txBody>
      </p:sp>
    </p:spTree>
    <p:extLst>
      <p:ext uri="{BB962C8B-B14F-4D97-AF65-F5344CB8AC3E}">
        <p14:creationId xmlns:p14="http://schemas.microsoft.com/office/powerpoint/2010/main" val="15010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60</a:t>
            </a:fld>
            <a:endParaRPr lang="en-GB"/>
          </a:p>
        </p:txBody>
      </p:sp>
    </p:spTree>
    <p:extLst>
      <p:ext uri="{BB962C8B-B14F-4D97-AF65-F5344CB8AC3E}">
        <p14:creationId xmlns:p14="http://schemas.microsoft.com/office/powerpoint/2010/main" val="278366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13</a:t>
            </a:fld>
            <a:endParaRPr lang="en-GB"/>
          </a:p>
        </p:txBody>
      </p:sp>
    </p:spTree>
    <p:extLst>
      <p:ext uri="{BB962C8B-B14F-4D97-AF65-F5344CB8AC3E}">
        <p14:creationId xmlns:p14="http://schemas.microsoft.com/office/powerpoint/2010/main" val="3027633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61</a:t>
            </a:fld>
            <a:endParaRPr lang="en-GB"/>
          </a:p>
        </p:txBody>
      </p:sp>
    </p:spTree>
    <p:extLst>
      <p:ext uri="{BB962C8B-B14F-4D97-AF65-F5344CB8AC3E}">
        <p14:creationId xmlns:p14="http://schemas.microsoft.com/office/powerpoint/2010/main" val="2310322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62</a:t>
            </a:fld>
            <a:endParaRPr lang="en-GB"/>
          </a:p>
        </p:txBody>
      </p:sp>
    </p:spTree>
    <p:extLst>
      <p:ext uri="{BB962C8B-B14F-4D97-AF65-F5344CB8AC3E}">
        <p14:creationId xmlns:p14="http://schemas.microsoft.com/office/powerpoint/2010/main" val="45709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64</a:t>
            </a:fld>
            <a:endParaRPr lang="en-GB"/>
          </a:p>
        </p:txBody>
      </p:sp>
    </p:spTree>
    <p:extLst>
      <p:ext uri="{BB962C8B-B14F-4D97-AF65-F5344CB8AC3E}">
        <p14:creationId xmlns:p14="http://schemas.microsoft.com/office/powerpoint/2010/main" val="2832687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65</a:t>
            </a:fld>
            <a:endParaRPr lang="en-GB"/>
          </a:p>
        </p:txBody>
      </p:sp>
    </p:spTree>
    <p:extLst>
      <p:ext uri="{BB962C8B-B14F-4D97-AF65-F5344CB8AC3E}">
        <p14:creationId xmlns:p14="http://schemas.microsoft.com/office/powerpoint/2010/main" val="247111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66</a:t>
            </a:fld>
            <a:endParaRPr lang="en-GB"/>
          </a:p>
        </p:txBody>
      </p:sp>
    </p:spTree>
    <p:extLst>
      <p:ext uri="{BB962C8B-B14F-4D97-AF65-F5344CB8AC3E}">
        <p14:creationId xmlns:p14="http://schemas.microsoft.com/office/powerpoint/2010/main" val="127860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67</a:t>
            </a:fld>
            <a:endParaRPr lang="en-GB"/>
          </a:p>
        </p:txBody>
      </p:sp>
    </p:spTree>
    <p:extLst>
      <p:ext uri="{BB962C8B-B14F-4D97-AF65-F5344CB8AC3E}">
        <p14:creationId xmlns:p14="http://schemas.microsoft.com/office/powerpoint/2010/main" val="257048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68</a:t>
            </a:fld>
            <a:endParaRPr lang="en-GB"/>
          </a:p>
        </p:txBody>
      </p:sp>
    </p:spTree>
    <p:extLst>
      <p:ext uri="{BB962C8B-B14F-4D97-AF65-F5344CB8AC3E}">
        <p14:creationId xmlns:p14="http://schemas.microsoft.com/office/powerpoint/2010/main" val="1371904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69</a:t>
            </a:fld>
            <a:endParaRPr lang="en-GB"/>
          </a:p>
        </p:txBody>
      </p:sp>
    </p:spTree>
    <p:extLst>
      <p:ext uri="{BB962C8B-B14F-4D97-AF65-F5344CB8AC3E}">
        <p14:creationId xmlns:p14="http://schemas.microsoft.com/office/powerpoint/2010/main" val="4262456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70</a:t>
            </a:fld>
            <a:endParaRPr lang="en-GB"/>
          </a:p>
        </p:txBody>
      </p:sp>
    </p:spTree>
    <p:extLst>
      <p:ext uri="{BB962C8B-B14F-4D97-AF65-F5344CB8AC3E}">
        <p14:creationId xmlns:p14="http://schemas.microsoft.com/office/powerpoint/2010/main" val="2574732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71</a:t>
            </a:fld>
            <a:endParaRPr lang="en-GB"/>
          </a:p>
        </p:txBody>
      </p:sp>
    </p:spTree>
    <p:extLst>
      <p:ext uri="{BB962C8B-B14F-4D97-AF65-F5344CB8AC3E}">
        <p14:creationId xmlns:p14="http://schemas.microsoft.com/office/powerpoint/2010/main" val="178333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a:t>
            </a:fld>
            <a:endParaRPr lang="en-GB"/>
          </a:p>
        </p:txBody>
      </p:sp>
    </p:spTree>
    <p:extLst>
      <p:ext uri="{BB962C8B-B14F-4D97-AF65-F5344CB8AC3E}">
        <p14:creationId xmlns:p14="http://schemas.microsoft.com/office/powerpoint/2010/main" val="1250694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72</a:t>
            </a:fld>
            <a:endParaRPr lang="en-GB"/>
          </a:p>
        </p:txBody>
      </p:sp>
    </p:spTree>
    <p:extLst>
      <p:ext uri="{BB962C8B-B14F-4D97-AF65-F5344CB8AC3E}">
        <p14:creationId xmlns:p14="http://schemas.microsoft.com/office/powerpoint/2010/main" val="3845185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73</a:t>
            </a:fld>
            <a:endParaRPr lang="en-GB"/>
          </a:p>
        </p:txBody>
      </p:sp>
    </p:spTree>
    <p:extLst>
      <p:ext uri="{BB962C8B-B14F-4D97-AF65-F5344CB8AC3E}">
        <p14:creationId xmlns:p14="http://schemas.microsoft.com/office/powerpoint/2010/main" val="4235842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74</a:t>
            </a:fld>
            <a:endParaRPr lang="en-GB"/>
          </a:p>
        </p:txBody>
      </p:sp>
    </p:spTree>
    <p:extLst>
      <p:ext uri="{BB962C8B-B14F-4D97-AF65-F5344CB8AC3E}">
        <p14:creationId xmlns:p14="http://schemas.microsoft.com/office/powerpoint/2010/main" val="480152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75</a:t>
            </a:fld>
            <a:endParaRPr lang="en-GB"/>
          </a:p>
        </p:txBody>
      </p:sp>
    </p:spTree>
    <p:extLst>
      <p:ext uri="{BB962C8B-B14F-4D97-AF65-F5344CB8AC3E}">
        <p14:creationId xmlns:p14="http://schemas.microsoft.com/office/powerpoint/2010/main" val="784766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76</a:t>
            </a:fld>
            <a:endParaRPr lang="en-GB"/>
          </a:p>
        </p:txBody>
      </p:sp>
    </p:spTree>
    <p:extLst>
      <p:ext uri="{BB962C8B-B14F-4D97-AF65-F5344CB8AC3E}">
        <p14:creationId xmlns:p14="http://schemas.microsoft.com/office/powerpoint/2010/main" val="3166886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77</a:t>
            </a:fld>
            <a:endParaRPr lang="en-GB"/>
          </a:p>
        </p:txBody>
      </p:sp>
    </p:spTree>
    <p:extLst>
      <p:ext uri="{BB962C8B-B14F-4D97-AF65-F5344CB8AC3E}">
        <p14:creationId xmlns:p14="http://schemas.microsoft.com/office/powerpoint/2010/main" val="843798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a:t>Targets file</a:t>
            </a:r>
            <a:r>
              <a:rPr lang="en-GB" baseline="0" dirty="0"/>
              <a:t> </a:t>
            </a:r>
            <a:r>
              <a:rPr lang="en-GB" baseline="0" dirty="0" err="1"/>
              <a:t>normalmente</a:t>
            </a:r>
            <a:r>
              <a:rPr lang="en-GB" baseline="0" dirty="0"/>
              <a:t> </a:t>
            </a:r>
            <a:r>
              <a:rPr lang="en-GB" baseline="0" dirty="0" err="1"/>
              <a:t>csv</a:t>
            </a:r>
            <a:r>
              <a:rPr lang="en-GB" baseline="0" dirty="0"/>
              <a:t>. Lo </a:t>
            </a:r>
            <a:r>
              <a:rPr lang="en-GB" baseline="0" dirty="0" err="1"/>
              <a:t>haríamos</a:t>
            </a:r>
            <a:r>
              <a:rPr lang="en-GB" baseline="0" dirty="0"/>
              <a:t> con un excel o </a:t>
            </a:r>
            <a:r>
              <a:rPr lang="en-GB" baseline="0" dirty="0" err="1"/>
              <a:t>libre</a:t>
            </a:r>
            <a:r>
              <a:rPr lang="en-GB" baseline="0" dirty="0"/>
              <a:t> office, etc y se </a:t>
            </a:r>
            <a:r>
              <a:rPr lang="en-GB" baseline="0" dirty="0" err="1"/>
              <a:t>grabaría</a:t>
            </a:r>
            <a:r>
              <a:rPr lang="en-GB" baseline="0" dirty="0"/>
              <a:t> en </a:t>
            </a:r>
            <a:r>
              <a:rPr lang="en-GB" baseline="0" dirty="0" err="1"/>
              <a:t>csv</a:t>
            </a:r>
            <a:endParaRPr lang="en-GB" baseline="0" dirty="0"/>
          </a:p>
          <a:p>
            <a:r>
              <a:rPr lang="en-GB" baseline="0" dirty="0" err="1"/>
              <a:t>Cel</a:t>
            </a:r>
            <a:r>
              <a:rPr lang="en-GB" baseline="0" dirty="0"/>
              <a:t> files en </a:t>
            </a:r>
            <a:r>
              <a:rPr lang="en-GB" baseline="0" dirty="0" err="1"/>
              <a:t>una</a:t>
            </a:r>
            <a:r>
              <a:rPr lang="en-GB" baseline="0" dirty="0"/>
              <a:t> </a:t>
            </a:r>
            <a:r>
              <a:rPr lang="en-GB" baseline="0" dirty="0" err="1"/>
              <a:t>carpeta</a:t>
            </a:r>
            <a:r>
              <a:rPr lang="en-GB" baseline="0" dirty="0"/>
              <a:t> </a:t>
            </a:r>
            <a:r>
              <a:rPr lang="en-GB" baseline="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78</a:t>
            </a:fld>
            <a:endParaRPr lang="en-GB"/>
          </a:p>
        </p:txBody>
      </p:sp>
    </p:spTree>
    <p:extLst>
      <p:ext uri="{BB962C8B-B14F-4D97-AF65-F5344CB8AC3E}">
        <p14:creationId xmlns:p14="http://schemas.microsoft.com/office/powerpoint/2010/main" val="302092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a:t>
            </a:fld>
            <a:endParaRPr lang="en-GB"/>
          </a:p>
        </p:txBody>
      </p:sp>
    </p:spTree>
    <p:extLst>
      <p:ext uri="{BB962C8B-B14F-4D97-AF65-F5344CB8AC3E}">
        <p14:creationId xmlns:p14="http://schemas.microsoft.com/office/powerpoint/2010/main" val="330932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16</a:t>
            </a:fld>
            <a:endParaRPr lang="en-GB"/>
          </a:p>
        </p:txBody>
      </p:sp>
    </p:spTree>
    <p:extLst>
      <p:ext uri="{BB962C8B-B14F-4D97-AF65-F5344CB8AC3E}">
        <p14:creationId xmlns:p14="http://schemas.microsoft.com/office/powerpoint/2010/main" val="398527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17</a:t>
            </a:fld>
            <a:endParaRPr lang="en-GB"/>
          </a:p>
        </p:txBody>
      </p:sp>
    </p:spTree>
    <p:extLst>
      <p:ext uri="{BB962C8B-B14F-4D97-AF65-F5344CB8AC3E}">
        <p14:creationId xmlns:p14="http://schemas.microsoft.com/office/powerpoint/2010/main" val="56726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18</a:t>
            </a:fld>
            <a:endParaRPr lang="en-GB"/>
          </a:p>
        </p:txBody>
      </p:sp>
    </p:spTree>
    <p:extLst>
      <p:ext uri="{BB962C8B-B14F-4D97-AF65-F5344CB8AC3E}">
        <p14:creationId xmlns:p14="http://schemas.microsoft.com/office/powerpoint/2010/main" val="335381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19</a:t>
            </a:fld>
            <a:endParaRPr lang="en-GB"/>
          </a:p>
        </p:txBody>
      </p:sp>
    </p:spTree>
    <p:extLst>
      <p:ext uri="{BB962C8B-B14F-4D97-AF65-F5344CB8AC3E}">
        <p14:creationId xmlns:p14="http://schemas.microsoft.com/office/powerpoint/2010/main" val="3072800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3 Marcador de texto"/>
          <p:cNvSpPr>
            <a:spLocks noGrp="1"/>
          </p:cNvSpPr>
          <p:nvPr>
            <p:ph type="body" sz="quarter" idx="10" hasCustomPrompt="1"/>
          </p:nvPr>
        </p:nvSpPr>
        <p:spPr>
          <a:xfrm>
            <a:off x="488950" y="3500438"/>
            <a:ext cx="4752082" cy="360362"/>
          </a:xfrm>
          <a:prstGeom prst="rect">
            <a:avLst/>
          </a:prstGeom>
        </p:spPr>
        <p:txBody>
          <a:bodyPr/>
          <a:lstStyle>
            <a:lvl1pPr>
              <a:buNone/>
              <a:defRPr sz="2000" b="1" baseline="0">
                <a:solidFill>
                  <a:schemeClr val="bg1"/>
                </a:solidFill>
                <a:latin typeface="Verdana" pitchFamily="34" charset="0"/>
                <a:ea typeface="Verdana" pitchFamily="34" charset="0"/>
                <a:cs typeface="Verdana" pitchFamily="34" charset="0"/>
              </a:defRPr>
            </a:lvl1pPr>
          </a:lstStyle>
          <a:p>
            <a:pPr lvl="0"/>
            <a:r>
              <a:rPr lang="ca-ES" dirty="0"/>
              <a:t>Data de la presentació</a:t>
            </a:r>
          </a:p>
        </p:txBody>
      </p:sp>
      <p:sp>
        <p:nvSpPr>
          <p:cNvPr id="5" name="3 Marcador de texto"/>
          <p:cNvSpPr>
            <a:spLocks noGrp="1"/>
          </p:cNvSpPr>
          <p:nvPr>
            <p:ph type="body" sz="quarter" idx="11" hasCustomPrompt="1"/>
          </p:nvPr>
        </p:nvSpPr>
        <p:spPr>
          <a:xfrm>
            <a:off x="488504" y="3933056"/>
            <a:ext cx="8784976" cy="936104"/>
          </a:xfrm>
          <a:prstGeom prst="rect">
            <a:avLst/>
          </a:prstGeom>
        </p:spPr>
        <p:txBody>
          <a:bodyPr/>
          <a:lstStyle>
            <a:lvl1pPr>
              <a:buNone/>
              <a:defRPr sz="3600" b="1" baseline="0">
                <a:solidFill>
                  <a:schemeClr val="bg1"/>
                </a:solidFill>
                <a:latin typeface="Verdana" pitchFamily="34" charset="0"/>
                <a:ea typeface="Verdana" pitchFamily="34" charset="0"/>
                <a:cs typeface="Verdana" pitchFamily="34" charset="0"/>
              </a:defRPr>
            </a:lvl1pPr>
          </a:lstStyle>
          <a:p>
            <a:pPr lvl="0"/>
            <a:r>
              <a:rPr lang="ca-ES" dirty="0"/>
              <a:t>Títol de la presentació</a:t>
            </a:r>
          </a:p>
        </p:txBody>
      </p:sp>
      <p:sp>
        <p:nvSpPr>
          <p:cNvPr id="6" name="3 Marcador de texto"/>
          <p:cNvSpPr>
            <a:spLocks noGrp="1"/>
          </p:cNvSpPr>
          <p:nvPr>
            <p:ph type="body" sz="quarter" idx="12" hasCustomPrompt="1"/>
          </p:nvPr>
        </p:nvSpPr>
        <p:spPr>
          <a:xfrm>
            <a:off x="488504" y="3068960"/>
            <a:ext cx="4752082" cy="360362"/>
          </a:xfrm>
          <a:prstGeom prst="rect">
            <a:avLst/>
          </a:prstGeom>
        </p:spPr>
        <p:txBody>
          <a:bodyPr/>
          <a:lstStyle>
            <a:lvl1pPr>
              <a:buNone/>
              <a:defRPr sz="2000" b="1" baseline="0">
                <a:solidFill>
                  <a:schemeClr val="bg1"/>
                </a:solidFill>
                <a:latin typeface="Verdana" pitchFamily="34" charset="0"/>
                <a:ea typeface="Verdana" pitchFamily="34" charset="0"/>
                <a:cs typeface="Verdana" pitchFamily="34" charset="0"/>
              </a:defRPr>
            </a:lvl1pPr>
          </a:lstStyle>
          <a:p>
            <a:pPr lvl="0"/>
            <a:r>
              <a:rPr lang="ca-ES" dirty="0"/>
              <a:t>Nom del/la ponent</a:t>
            </a:r>
          </a:p>
        </p:txBody>
      </p:sp>
      <p:sp>
        <p:nvSpPr>
          <p:cNvPr id="7" name="6 CuadroTexto"/>
          <p:cNvSpPr txBox="1"/>
          <p:nvPr userDrawn="1"/>
        </p:nvSpPr>
        <p:spPr>
          <a:xfrm>
            <a:off x="3512841" y="260648"/>
            <a:ext cx="5904656" cy="1200329"/>
          </a:xfrm>
          <a:prstGeom prst="rect">
            <a:avLst/>
          </a:prstGeom>
          <a:noFill/>
        </p:spPr>
        <p:txBody>
          <a:bodyPr wrap="square" rtlCol="0">
            <a:spAutoFit/>
          </a:bodyPr>
          <a:lstStyle/>
          <a:p>
            <a:r>
              <a:rPr lang="ca-ES" sz="3600" b="1" dirty="0">
                <a:solidFill>
                  <a:schemeClr val="bg1"/>
                </a:solidFill>
                <a:latin typeface="Verdana" pitchFamily="34" charset="0"/>
                <a:ea typeface="Verdana" pitchFamily="34" charset="0"/>
                <a:cs typeface="Verdana" pitchFamily="34" charset="0"/>
              </a:rPr>
              <a:t>Vall d’Hebron Institut de Recerca</a:t>
            </a:r>
          </a:p>
        </p:txBody>
      </p:sp>
      <p:pic>
        <p:nvPicPr>
          <p:cNvPr id="8" name="7 Imagen" descr="VHIR_negatiu.png"/>
          <p:cNvPicPr>
            <a:picLocks noChangeAspect="1"/>
          </p:cNvPicPr>
          <p:nvPr userDrawn="1"/>
        </p:nvPicPr>
        <p:blipFill>
          <a:blip r:embed="rId2" cstate="print"/>
          <a:srcRect t="14501" b="22727"/>
          <a:stretch>
            <a:fillRect/>
          </a:stretch>
        </p:blipFill>
        <p:spPr>
          <a:xfrm>
            <a:off x="350489" y="0"/>
            <a:ext cx="3120347" cy="180803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0"/>
          </p:nvPr>
        </p:nvSpPr>
        <p:spPr/>
        <p:txBody>
          <a:bodyPr/>
          <a:lstStyle/>
          <a:p>
            <a:fld id="{91EFA3B1-C676-45ED-8A00-71AB4C657181}" type="slidenum">
              <a:rPr lang="ca-ES" smtClean="0"/>
              <a:pPr/>
              <a:t>‹Nº›</a:t>
            </a:fld>
            <a:endParaRPr lang="ca-ES" dirty="0"/>
          </a:p>
        </p:txBody>
      </p:sp>
      <p:sp>
        <p:nvSpPr>
          <p:cNvPr id="6" name="8 Título"/>
          <p:cNvSpPr>
            <a:spLocks noGrp="1"/>
          </p:cNvSpPr>
          <p:nvPr>
            <p:ph type="title" hasCustomPrompt="1"/>
          </p:nvPr>
        </p:nvSpPr>
        <p:spPr>
          <a:xfrm>
            <a:off x="200472" y="1484784"/>
            <a:ext cx="5760640" cy="432048"/>
          </a:xfrm>
          <a:prstGeom prst="rect">
            <a:avLst/>
          </a:prstGeom>
        </p:spPr>
        <p:txBody>
          <a:bodyPr/>
          <a:lstStyle>
            <a:lvl1pPr algn="l">
              <a:defRPr sz="1800" b="1" baseline="0">
                <a:solidFill>
                  <a:schemeClr val="bg2">
                    <a:lumMod val="25000"/>
                  </a:schemeClr>
                </a:solidFill>
              </a:defRPr>
            </a:lvl1pPr>
          </a:lstStyle>
          <a:p>
            <a:r>
              <a:rPr lang="ca-ES" dirty="0"/>
              <a:t>Nom professor/a</a:t>
            </a:r>
          </a:p>
        </p:txBody>
      </p:sp>
      <p:sp>
        <p:nvSpPr>
          <p:cNvPr id="7" name="7 Marcador de texto"/>
          <p:cNvSpPr>
            <a:spLocks noGrp="1"/>
          </p:cNvSpPr>
          <p:nvPr>
            <p:ph type="body" sz="quarter" idx="13" hasCustomPrompt="1"/>
          </p:nvPr>
        </p:nvSpPr>
        <p:spPr>
          <a:xfrm>
            <a:off x="200472" y="2060848"/>
            <a:ext cx="5760640" cy="3168352"/>
          </a:xfrm>
          <a:prstGeom prst="rect">
            <a:avLst/>
          </a:prstGeom>
        </p:spPr>
        <p:txBody>
          <a:bodyPr/>
          <a:lstStyle>
            <a:lvl1pPr marL="0" indent="0">
              <a:buFontTx/>
              <a:buNone/>
              <a:defRPr sz="1600"/>
            </a:lvl1pPr>
            <a:lvl2pPr>
              <a:buFont typeface="Wingdings" pitchFamily="2" charset="2"/>
              <a:buChar char="§"/>
              <a:defRPr sz="1600"/>
            </a:lvl2pPr>
            <a:lvl3pPr marL="1257300" indent="-228600">
              <a:buFont typeface="Verdana" pitchFamily="34" charset="0"/>
              <a:buChar char="−"/>
              <a:defRPr sz="1400"/>
            </a:lvl3pPr>
          </a:lstStyle>
          <a:p>
            <a:pPr lvl="0"/>
            <a:r>
              <a:rPr lang="es-ES" dirty="0" err="1"/>
              <a:t>Text</a:t>
            </a:r>
            <a:r>
              <a:rPr lang="es-ES" dirty="0"/>
              <a:t> del </a:t>
            </a:r>
            <a:r>
              <a:rPr lang="es-ES" dirty="0" err="1"/>
              <a:t>cv</a:t>
            </a:r>
            <a:endParaRPr lang="es-ES" dirty="0"/>
          </a:p>
          <a:p>
            <a:pPr lvl="1"/>
            <a:r>
              <a:rPr lang="es-ES" dirty="0" err="1"/>
              <a:t>Segon</a:t>
            </a:r>
            <a:r>
              <a:rPr lang="es-ES" dirty="0"/>
              <a:t> </a:t>
            </a:r>
            <a:r>
              <a:rPr lang="es-ES" dirty="0" err="1"/>
              <a:t>nivell</a:t>
            </a:r>
            <a:endParaRPr lang="es-ES" dirty="0"/>
          </a:p>
          <a:p>
            <a:pPr lvl="2"/>
            <a:r>
              <a:rPr lang="es-ES" dirty="0"/>
              <a:t>Tercer </a:t>
            </a:r>
            <a:r>
              <a:rPr lang="es-ES" dirty="0" err="1"/>
              <a:t>nivell</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ol">
    <p:spTree>
      <p:nvGrpSpPr>
        <p:cNvPr id="1" name=""/>
        <p:cNvGrpSpPr/>
        <p:nvPr/>
      </p:nvGrpSpPr>
      <p:grpSpPr>
        <a:xfrm>
          <a:off x="0" y="0"/>
          <a:ext cx="0" cy="0"/>
          <a:chOff x="0" y="0"/>
          <a:chExt cx="0" cy="0"/>
        </a:xfrm>
      </p:grpSpPr>
      <p:sp>
        <p:nvSpPr>
          <p:cNvPr id="9" name="8 Título"/>
          <p:cNvSpPr>
            <a:spLocks noGrp="1"/>
          </p:cNvSpPr>
          <p:nvPr>
            <p:ph type="title" hasCustomPrompt="1"/>
          </p:nvPr>
        </p:nvSpPr>
        <p:spPr>
          <a:xfrm>
            <a:off x="142056" y="548680"/>
            <a:ext cx="8915400" cy="476672"/>
          </a:xfrm>
          <a:prstGeom prst="rect">
            <a:avLst/>
          </a:prstGeom>
        </p:spPr>
        <p:txBody>
          <a:bodyPr/>
          <a:lstStyle>
            <a:lvl1pPr algn="l">
              <a:defRPr sz="1800" b="1" baseline="0">
                <a:solidFill>
                  <a:schemeClr val="bg2">
                    <a:lumMod val="25000"/>
                  </a:schemeClr>
                </a:solidFill>
              </a:defRPr>
            </a:lvl1pPr>
          </a:lstStyle>
          <a:p>
            <a:r>
              <a:rPr lang="ca-ES" dirty="0"/>
              <a:t>Fes clic per afegir títol</a:t>
            </a:r>
          </a:p>
        </p:txBody>
      </p:sp>
      <p:sp>
        <p:nvSpPr>
          <p:cNvPr id="3" name="2 Marcador de número de diapositiva"/>
          <p:cNvSpPr>
            <a:spLocks noGrp="1"/>
          </p:cNvSpPr>
          <p:nvPr>
            <p:ph type="sldNum" sz="quarter" idx="10"/>
          </p:nvPr>
        </p:nvSpPr>
        <p:spPr/>
        <p:txBody>
          <a:bodyPr/>
          <a:lstStyle/>
          <a:p>
            <a:fld id="{91EFA3B1-C676-45ED-8A00-71AB4C657181}" type="slidenum">
              <a:rPr lang="ca-ES" smtClean="0"/>
              <a:pPr/>
              <a:t>‹Nº›</a:t>
            </a:fld>
            <a:endParaRPr lang="ca-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ol i objecte">
    <p:spTree>
      <p:nvGrpSpPr>
        <p:cNvPr id="1" name=""/>
        <p:cNvGrpSpPr/>
        <p:nvPr/>
      </p:nvGrpSpPr>
      <p:grpSpPr>
        <a:xfrm>
          <a:off x="0" y="0"/>
          <a:ext cx="0" cy="0"/>
          <a:chOff x="0" y="0"/>
          <a:chExt cx="0" cy="0"/>
        </a:xfrm>
      </p:grpSpPr>
      <p:sp>
        <p:nvSpPr>
          <p:cNvPr id="10" name="9 Marcador de texto"/>
          <p:cNvSpPr>
            <a:spLocks noGrp="1"/>
          </p:cNvSpPr>
          <p:nvPr>
            <p:ph type="body" sz="quarter" idx="10" hasCustomPrompt="1"/>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dirty="0"/>
              <a:t>Fes clic per afegir títol interior</a:t>
            </a:r>
          </a:p>
        </p:txBody>
      </p:sp>
      <p:sp>
        <p:nvSpPr>
          <p:cNvPr id="7" name="8 Título"/>
          <p:cNvSpPr>
            <a:spLocks noGrp="1"/>
          </p:cNvSpPr>
          <p:nvPr>
            <p:ph type="title" hasCustomPrompt="1"/>
          </p:nvPr>
        </p:nvSpPr>
        <p:spPr>
          <a:xfrm>
            <a:off x="128464" y="476672"/>
            <a:ext cx="8915400" cy="476672"/>
          </a:xfrm>
          <a:prstGeom prst="rect">
            <a:avLst/>
          </a:prstGeom>
        </p:spPr>
        <p:txBody>
          <a:bodyPr/>
          <a:lstStyle>
            <a:lvl1pPr algn="l">
              <a:defRPr sz="1800" b="1" baseline="0">
                <a:solidFill>
                  <a:schemeClr val="bg2">
                    <a:lumMod val="25000"/>
                  </a:schemeClr>
                </a:solidFill>
              </a:defRPr>
            </a:lvl1pPr>
          </a:lstStyle>
          <a:p>
            <a:r>
              <a:rPr lang="ca-ES" dirty="0"/>
              <a:t>Fes clic per afegir títol</a:t>
            </a:r>
          </a:p>
        </p:txBody>
      </p:sp>
      <p:sp>
        <p:nvSpPr>
          <p:cNvPr id="12" name="11 Marcador de posición de imagen"/>
          <p:cNvSpPr>
            <a:spLocks noGrp="1"/>
          </p:cNvSpPr>
          <p:nvPr>
            <p:ph type="pic" sz="quarter" idx="11" hasCustomPrompt="1"/>
          </p:nvPr>
        </p:nvSpPr>
        <p:spPr>
          <a:xfrm>
            <a:off x="215899" y="1556792"/>
            <a:ext cx="8409509" cy="4608512"/>
          </a:xfrm>
          <a:prstGeom prst="rect">
            <a:avLst/>
          </a:prstGeom>
        </p:spPr>
        <p:txBody>
          <a:bodyPr/>
          <a:lstStyle>
            <a:lvl1pPr>
              <a:defRPr/>
            </a:lvl1pPr>
          </a:lstStyle>
          <a:p>
            <a:r>
              <a:rPr lang="ca-ES" dirty="0"/>
              <a:t>Imatge / gràfic</a:t>
            </a:r>
          </a:p>
        </p:txBody>
      </p:sp>
      <p:sp>
        <p:nvSpPr>
          <p:cNvPr id="13" name="12 Marcador de número de diapositiva"/>
          <p:cNvSpPr>
            <a:spLocks noGrp="1"/>
          </p:cNvSpPr>
          <p:nvPr>
            <p:ph type="sldNum" sz="quarter" idx="12"/>
          </p:nvPr>
        </p:nvSpPr>
        <p:spPr/>
        <p:txBody>
          <a:bodyPr/>
          <a:lstStyle/>
          <a:p>
            <a:fld id="{91EFA3B1-C676-45ED-8A00-71AB4C657181}" type="slidenum">
              <a:rPr lang="ca-ES" smtClean="0"/>
              <a:pPr/>
              <a:t>‹Nº›</a:t>
            </a:fld>
            <a:endParaRPr lang="ca-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i objectes">
    <p:spTree>
      <p:nvGrpSpPr>
        <p:cNvPr id="1" name=""/>
        <p:cNvGrpSpPr/>
        <p:nvPr/>
      </p:nvGrpSpPr>
      <p:grpSpPr>
        <a:xfrm>
          <a:off x="0" y="0"/>
          <a:ext cx="0" cy="0"/>
          <a:chOff x="0" y="0"/>
          <a:chExt cx="0" cy="0"/>
        </a:xfrm>
      </p:grpSpPr>
      <p:sp>
        <p:nvSpPr>
          <p:cNvPr id="10" name="9 Marcador de texto"/>
          <p:cNvSpPr>
            <a:spLocks noGrp="1"/>
          </p:cNvSpPr>
          <p:nvPr>
            <p:ph type="body" sz="quarter" idx="10" hasCustomPrompt="1"/>
          </p:nvPr>
        </p:nvSpPr>
        <p:spPr>
          <a:xfrm>
            <a:off x="215602" y="1125439"/>
            <a:ext cx="4233342" cy="287337"/>
          </a:xfrm>
          <a:prstGeom prst="rect">
            <a:avLst/>
          </a:prstGeom>
        </p:spPr>
        <p:txBody>
          <a:bodyPr/>
          <a:lstStyle>
            <a:lvl1pPr>
              <a:buNone/>
              <a:defRPr sz="1400" b="1" baseline="0">
                <a:solidFill>
                  <a:srgbClr val="993489"/>
                </a:solidFill>
              </a:defRPr>
            </a:lvl1pPr>
          </a:lstStyle>
          <a:p>
            <a:pPr lvl="0"/>
            <a:r>
              <a:rPr lang="ca-ES" dirty="0"/>
              <a:t>Fes clic per afegir títol interior</a:t>
            </a:r>
          </a:p>
        </p:txBody>
      </p:sp>
      <p:sp>
        <p:nvSpPr>
          <p:cNvPr id="7" name="8 Título"/>
          <p:cNvSpPr>
            <a:spLocks noGrp="1"/>
          </p:cNvSpPr>
          <p:nvPr>
            <p:ph type="title" hasCustomPrompt="1"/>
          </p:nvPr>
        </p:nvSpPr>
        <p:spPr>
          <a:xfrm>
            <a:off x="142056" y="476672"/>
            <a:ext cx="8915400" cy="476672"/>
          </a:xfrm>
          <a:prstGeom prst="rect">
            <a:avLst/>
          </a:prstGeom>
        </p:spPr>
        <p:txBody>
          <a:bodyPr/>
          <a:lstStyle>
            <a:lvl1pPr algn="l">
              <a:defRPr sz="1800" b="1" baseline="0">
                <a:solidFill>
                  <a:schemeClr val="bg2">
                    <a:lumMod val="25000"/>
                  </a:schemeClr>
                </a:solidFill>
              </a:defRPr>
            </a:lvl1pPr>
          </a:lstStyle>
          <a:p>
            <a:r>
              <a:rPr lang="ca-ES" dirty="0"/>
              <a:t>Fes clic per afegir títol</a:t>
            </a:r>
          </a:p>
        </p:txBody>
      </p:sp>
      <p:sp>
        <p:nvSpPr>
          <p:cNvPr id="12" name="11 Marcador de posición de imagen"/>
          <p:cNvSpPr>
            <a:spLocks noGrp="1"/>
          </p:cNvSpPr>
          <p:nvPr>
            <p:ph type="pic" sz="quarter" idx="11" hasCustomPrompt="1"/>
          </p:nvPr>
        </p:nvSpPr>
        <p:spPr>
          <a:xfrm>
            <a:off x="215899" y="1556792"/>
            <a:ext cx="4233045" cy="4608512"/>
          </a:xfrm>
          <a:prstGeom prst="rect">
            <a:avLst/>
          </a:prstGeom>
        </p:spPr>
        <p:txBody>
          <a:bodyPr/>
          <a:lstStyle>
            <a:lvl1pPr>
              <a:defRPr/>
            </a:lvl1pPr>
          </a:lstStyle>
          <a:p>
            <a:r>
              <a:rPr lang="ca-ES" dirty="0"/>
              <a:t>Imatge / gràfic</a:t>
            </a:r>
          </a:p>
        </p:txBody>
      </p:sp>
      <p:sp>
        <p:nvSpPr>
          <p:cNvPr id="5" name="9 Marcador de texto"/>
          <p:cNvSpPr>
            <a:spLocks noGrp="1"/>
          </p:cNvSpPr>
          <p:nvPr>
            <p:ph type="body" sz="quarter" idx="12" hasCustomPrompt="1"/>
          </p:nvPr>
        </p:nvSpPr>
        <p:spPr>
          <a:xfrm>
            <a:off x="4680098" y="1124744"/>
            <a:ext cx="4233342" cy="287337"/>
          </a:xfrm>
          <a:prstGeom prst="rect">
            <a:avLst/>
          </a:prstGeom>
        </p:spPr>
        <p:txBody>
          <a:bodyPr/>
          <a:lstStyle>
            <a:lvl1pPr>
              <a:buNone/>
              <a:defRPr sz="1400" b="1" baseline="0">
                <a:solidFill>
                  <a:srgbClr val="993489"/>
                </a:solidFill>
              </a:defRPr>
            </a:lvl1pPr>
          </a:lstStyle>
          <a:p>
            <a:pPr lvl="0"/>
            <a:r>
              <a:rPr lang="ca-ES" dirty="0"/>
              <a:t>Fes clic per afegir títol interior</a:t>
            </a:r>
          </a:p>
        </p:txBody>
      </p:sp>
      <p:sp>
        <p:nvSpPr>
          <p:cNvPr id="6" name="11 Marcador de posición de imagen"/>
          <p:cNvSpPr>
            <a:spLocks noGrp="1"/>
          </p:cNvSpPr>
          <p:nvPr>
            <p:ph type="pic" sz="quarter" idx="13" hasCustomPrompt="1"/>
          </p:nvPr>
        </p:nvSpPr>
        <p:spPr>
          <a:xfrm>
            <a:off x="4680395" y="1556097"/>
            <a:ext cx="4233045" cy="4608512"/>
          </a:xfrm>
          <a:prstGeom prst="rect">
            <a:avLst/>
          </a:prstGeom>
        </p:spPr>
        <p:txBody>
          <a:bodyPr/>
          <a:lstStyle>
            <a:lvl1pPr>
              <a:defRPr/>
            </a:lvl1pPr>
          </a:lstStyle>
          <a:p>
            <a:r>
              <a:rPr lang="ca-ES" dirty="0"/>
              <a:t>Imatge / gràfic</a:t>
            </a:r>
          </a:p>
        </p:txBody>
      </p:sp>
      <p:sp>
        <p:nvSpPr>
          <p:cNvPr id="8" name="7 Marcador de número de diapositiva"/>
          <p:cNvSpPr>
            <a:spLocks noGrp="1"/>
          </p:cNvSpPr>
          <p:nvPr>
            <p:ph type="sldNum" sz="quarter" idx="14"/>
          </p:nvPr>
        </p:nvSpPr>
        <p:spPr/>
        <p:txBody>
          <a:bodyPr/>
          <a:lstStyle/>
          <a:p>
            <a:fld id="{91EFA3B1-C676-45ED-8A00-71AB4C657181}" type="slidenum">
              <a:rPr lang="ca-ES" smtClean="0"/>
              <a:pPr/>
              <a:t>‹Nº›</a:t>
            </a:fld>
            <a:endParaRPr lang="ca-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objecte i text">
    <p:spTree>
      <p:nvGrpSpPr>
        <p:cNvPr id="1" name=""/>
        <p:cNvGrpSpPr/>
        <p:nvPr/>
      </p:nvGrpSpPr>
      <p:grpSpPr>
        <a:xfrm>
          <a:off x="0" y="0"/>
          <a:ext cx="0" cy="0"/>
          <a:chOff x="0" y="0"/>
          <a:chExt cx="0" cy="0"/>
        </a:xfrm>
      </p:grpSpPr>
      <p:sp>
        <p:nvSpPr>
          <p:cNvPr id="10" name="9 Marcador de texto"/>
          <p:cNvSpPr>
            <a:spLocks noGrp="1"/>
          </p:cNvSpPr>
          <p:nvPr>
            <p:ph type="body" sz="quarter" idx="10" hasCustomPrompt="1"/>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dirty="0"/>
              <a:t>Fes clic per afegir títol interior</a:t>
            </a:r>
          </a:p>
        </p:txBody>
      </p:sp>
      <p:sp>
        <p:nvSpPr>
          <p:cNvPr id="7" name="8 Título"/>
          <p:cNvSpPr>
            <a:spLocks noGrp="1"/>
          </p:cNvSpPr>
          <p:nvPr>
            <p:ph type="title" hasCustomPrompt="1"/>
          </p:nvPr>
        </p:nvSpPr>
        <p:spPr>
          <a:xfrm>
            <a:off x="142056" y="476672"/>
            <a:ext cx="8915400" cy="476672"/>
          </a:xfrm>
          <a:prstGeom prst="rect">
            <a:avLst/>
          </a:prstGeom>
        </p:spPr>
        <p:txBody>
          <a:bodyPr/>
          <a:lstStyle>
            <a:lvl1pPr algn="l">
              <a:defRPr sz="1800" b="1" baseline="0">
                <a:solidFill>
                  <a:schemeClr val="bg2">
                    <a:lumMod val="25000"/>
                  </a:schemeClr>
                </a:solidFill>
              </a:defRPr>
            </a:lvl1pPr>
          </a:lstStyle>
          <a:p>
            <a:r>
              <a:rPr lang="ca-ES" dirty="0"/>
              <a:t>Fes clic per afegir títol</a:t>
            </a:r>
          </a:p>
        </p:txBody>
      </p:sp>
      <p:sp>
        <p:nvSpPr>
          <p:cNvPr id="12" name="11 Marcador de posición de imagen"/>
          <p:cNvSpPr>
            <a:spLocks noGrp="1"/>
          </p:cNvSpPr>
          <p:nvPr>
            <p:ph type="pic" sz="quarter" idx="11" hasCustomPrompt="1"/>
          </p:nvPr>
        </p:nvSpPr>
        <p:spPr>
          <a:xfrm>
            <a:off x="215899" y="1556792"/>
            <a:ext cx="5673205" cy="2880320"/>
          </a:xfrm>
          <a:prstGeom prst="rect">
            <a:avLst/>
          </a:prstGeom>
        </p:spPr>
        <p:txBody>
          <a:bodyPr/>
          <a:lstStyle>
            <a:lvl1pPr>
              <a:defRPr/>
            </a:lvl1pPr>
          </a:lstStyle>
          <a:p>
            <a:r>
              <a:rPr lang="ca-ES" dirty="0"/>
              <a:t>Imatge / gràfic</a:t>
            </a:r>
          </a:p>
        </p:txBody>
      </p:sp>
      <p:sp>
        <p:nvSpPr>
          <p:cNvPr id="13" name="12 Marcador de número de diapositiva"/>
          <p:cNvSpPr>
            <a:spLocks noGrp="1"/>
          </p:cNvSpPr>
          <p:nvPr>
            <p:ph type="sldNum" sz="quarter" idx="12"/>
          </p:nvPr>
        </p:nvSpPr>
        <p:spPr/>
        <p:txBody>
          <a:bodyPr/>
          <a:lstStyle/>
          <a:p>
            <a:fld id="{91EFA3B1-C676-45ED-8A00-71AB4C657181}" type="slidenum">
              <a:rPr lang="ca-ES" smtClean="0"/>
              <a:pPr/>
              <a:t>‹Nº›</a:t>
            </a:fld>
            <a:endParaRPr lang="ca-ES" dirty="0"/>
          </a:p>
        </p:txBody>
      </p:sp>
      <p:sp>
        <p:nvSpPr>
          <p:cNvPr id="6" name="7 Marcador de texto"/>
          <p:cNvSpPr>
            <a:spLocks noGrp="1"/>
          </p:cNvSpPr>
          <p:nvPr>
            <p:ph type="body" sz="quarter" idx="13" hasCustomPrompt="1"/>
          </p:nvPr>
        </p:nvSpPr>
        <p:spPr>
          <a:xfrm>
            <a:off x="199776" y="4581128"/>
            <a:ext cx="8929688" cy="1441301"/>
          </a:xfrm>
          <a:prstGeom prst="rect">
            <a:avLst/>
          </a:prstGeom>
        </p:spPr>
        <p:txBody>
          <a:bodyPr/>
          <a:lstStyle>
            <a:lvl1pPr marL="0" indent="0">
              <a:buFontTx/>
              <a:buNone/>
              <a:defRPr sz="1600"/>
            </a:lvl1pPr>
            <a:lvl2pPr>
              <a:buFont typeface="Wingdings" pitchFamily="2" charset="2"/>
              <a:buChar char="§"/>
              <a:defRPr sz="1600"/>
            </a:lvl2pPr>
            <a:lvl3pPr marL="1257300" indent="-228600">
              <a:buFont typeface="Verdana" pitchFamily="34" charset="0"/>
              <a:buChar char="−"/>
              <a:defRPr sz="1400"/>
            </a:lvl3pPr>
          </a:lstStyle>
          <a:p>
            <a:pPr lvl="0"/>
            <a:r>
              <a:rPr lang="es-ES" dirty="0" err="1"/>
              <a:t>Text</a:t>
            </a:r>
            <a:r>
              <a:rPr lang="es-ES" dirty="0"/>
              <a:t> </a:t>
            </a:r>
            <a:r>
              <a:rPr lang="es-ES" dirty="0" err="1"/>
              <a:t>contingut</a:t>
            </a:r>
            <a:endParaRPr lang="es-ES" dirty="0"/>
          </a:p>
          <a:p>
            <a:pPr lvl="1"/>
            <a:r>
              <a:rPr lang="es-ES" dirty="0" err="1"/>
              <a:t>Segon</a:t>
            </a:r>
            <a:r>
              <a:rPr lang="es-ES" dirty="0"/>
              <a:t> </a:t>
            </a:r>
            <a:r>
              <a:rPr lang="es-ES" dirty="0" err="1"/>
              <a:t>nivell</a:t>
            </a:r>
            <a:endParaRPr lang="es-ES" dirty="0"/>
          </a:p>
          <a:p>
            <a:pPr lvl="2"/>
            <a:r>
              <a:rPr lang="es-ES" dirty="0"/>
              <a:t>Tercer </a:t>
            </a:r>
            <a:r>
              <a:rPr lang="es-ES" dirty="0" err="1"/>
              <a:t>nivell</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ol i text">
    <p:spTree>
      <p:nvGrpSpPr>
        <p:cNvPr id="1" name=""/>
        <p:cNvGrpSpPr/>
        <p:nvPr/>
      </p:nvGrpSpPr>
      <p:grpSpPr>
        <a:xfrm>
          <a:off x="0" y="0"/>
          <a:ext cx="0" cy="0"/>
          <a:chOff x="0" y="0"/>
          <a:chExt cx="0" cy="0"/>
        </a:xfrm>
      </p:grpSpPr>
      <p:sp>
        <p:nvSpPr>
          <p:cNvPr id="10" name="9 Marcador de texto"/>
          <p:cNvSpPr>
            <a:spLocks noGrp="1"/>
          </p:cNvSpPr>
          <p:nvPr>
            <p:ph type="body" sz="quarter" idx="10" hasCustomPrompt="1"/>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dirty="0"/>
              <a:t>Fes clic per afegir títol interior</a:t>
            </a:r>
          </a:p>
        </p:txBody>
      </p:sp>
      <p:sp>
        <p:nvSpPr>
          <p:cNvPr id="7" name="8 Título"/>
          <p:cNvSpPr>
            <a:spLocks noGrp="1"/>
          </p:cNvSpPr>
          <p:nvPr>
            <p:ph type="title" hasCustomPrompt="1"/>
          </p:nvPr>
        </p:nvSpPr>
        <p:spPr>
          <a:xfrm>
            <a:off x="142056" y="476672"/>
            <a:ext cx="8915400" cy="476672"/>
          </a:xfrm>
          <a:prstGeom prst="rect">
            <a:avLst/>
          </a:prstGeom>
        </p:spPr>
        <p:txBody>
          <a:bodyPr/>
          <a:lstStyle>
            <a:lvl1pPr algn="l">
              <a:defRPr sz="1800" b="1" baseline="0">
                <a:solidFill>
                  <a:schemeClr val="bg2">
                    <a:lumMod val="25000"/>
                  </a:schemeClr>
                </a:solidFill>
              </a:defRPr>
            </a:lvl1pPr>
          </a:lstStyle>
          <a:p>
            <a:r>
              <a:rPr lang="ca-ES" dirty="0"/>
              <a:t>Fes clic per afegir títol</a:t>
            </a:r>
          </a:p>
        </p:txBody>
      </p:sp>
      <p:sp>
        <p:nvSpPr>
          <p:cNvPr id="13" name="12 Marcador de número de diapositiva"/>
          <p:cNvSpPr>
            <a:spLocks noGrp="1"/>
          </p:cNvSpPr>
          <p:nvPr>
            <p:ph type="sldNum" sz="quarter" idx="12"/>
          </p:nvPr>
        </p:nvSpPr>
        <p:spPr/>
        <p:txBody>
          <a:bodyPr/>
          <a:lstStyle/>
          <a:p>
            <a:fld id="{91EFA3B1-C676-45ED-8A00-71AB4C657181}" type="slidenum">
              <a:rPr lang="ca-ES" smtClean="0"/>
              <a:pPr/>
              <a:t>‹Nº›</a:t>
            </a:fld>
            <a:endParaRPr lang="ca-ES" dirty="0"/>
          </a:p>
        </p:txBody>
      </p:sp>
      <p:sp>
        <p:nvSpPr>
          <p:cNvPr id="8" name="7 Marcador de texto"/>
          <p:cNvSpPr>
            <a:spLocks noGrp="1"/>
          </p:cNvSpPr>
          <p:nvPr>
            <p:ph type="body" sz="quarter" idx="13" hasCustomPrompt="1"/>
          </p:nvPr>
        </p:nvSpPr>
        <p:spPr>
          <a:xfrm>
            <a:off x="199776" y="1556792"/>
            <a:ext cx="8929688" cy="4465637"/>
          </a:xfrm>
          <a:prstGeom prst="rect">
            <a:avLst/>
          </a:prstGeom>
        </p:spPr>
        <p:txBody>
          <a:bodyPr/>
          <a:lstStyle>
            <a:lvl1pPr marL="0" indent="0">
              <a:buFontTx/>
              <a:buNone/>
              <a:defRPr sz="1600" baseline="0"/>
            </a:lvl1pPr>
            <a:lvl2pPr>
              <a:buFont typeface="Wingdings" pitchFamily="2" charset="2"/>
              <a:buChar char="§"/>
              <a:defRPr sz="1600"/>
            </a:lvl2pPr>
            <a:lvl3pPr marL="1257300" indent="-228600">
              <a:buFont typeface="Verdana" pitchFamily="34" charset="0"/>
              <a:buChar char="−"/>
              <a:defRPr sz="1400"/>
            </a:lvl3pPr>
          </a:lstStyle>
          <a:p>
            <a:pPr lvl="0"/>
            <a:r>
              <a:rPr lang="es-ES" dirty="0" err="1"/>
              <a:t>Text</a:t>
            </a:r>
            <a:r>
              <a:rPr lang="es-ES" dirty="0"/>
              <a:t> </a:t>
            </a:r>
            <a:r>
              <a:rPr lang="es-ES" dirty="0" err="1"/>
              <a:t>contingut</a:t>
            </a:r>
            <a:endParaRPr lang="es-ES" dirty="0"/>
          </a:p>
          <a:p>
            <a:pPr lvl="1"/>
            <a:r>
              <a:rPr lang="es-ES" dirty="0" err="1"/>
              <a:t>Segon</a:t>
            </a:r>
            <a:r>
              <a:rPr lang="es-ES" dirty="0"/>
              <a:t> </a:t>
            </a:r>
            <a:r>
              <a:rPr lang="es-ES" dirty="0" err="1"/>
              <a:t>nivell</a:t>
            </a:r>
            <a:endParaRPr lang="es-ES" dirty="0"/>
          </a:p>
          <a:p>
            <a:pPr lvl="2"/>
            <a:r>
              <a:rPr lang="es-ES" dirty="0"/>
              <a:t>Tercer </a:t>
            </a:r>
            <a:r>
              <a:rPr lang="es-ES" dirty="0" err="1"/>
              <a:t>nivell</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a:t>Posar </a:t>
            </a:r>
            <a:r>
              <a:rPr lang="es-ES" dirty="0" err="1"/>
              <a:t>l’índex</a:t>
            </a:r>
            <a:r>
              <a:rPr lang="es-ES" dirty="0"/>
              <a:t> en </a:t>
            </a:r>
            <a:r>
              <a:rPr lang="es-ES" dirty="0" err="1"/>
              <a:t>aquesta</a:t>
            </a:r>
            <a:r>
              <a:rPr lang="es-ES" dirty="0"/>
              <a:t> diapositiva</a:t>
            </a:r>
          </a:p>
          <a:p>
            <a:pPr lvl="1"/>
            <a:r>
              <a:rPr lang="es-ES" dirty="0"/>
              <a:t>Segundo nivel</a:t>
            </a:r>
          </a:p>
          <a:p>
            <a:pPr lvl="2"/>
            <a:r>
              <a:rPr lang="es-ES" dirty="0"/>
              <a:t>Tercer nivel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174625"/>
            <a:ext cx="9243881" cy="1339850"/>
          </a:xfrm>
          <a:prstGeom prst="rect">
            <a:avLst/>
          </a:prstGeom>
        </p:spPr>
        <p:txBody>
          <a:bodyPr/>
          <a:lstStyle/>
          <a:p>
            <a:r>
              <a:rPr lang="es-ES"/>
              <a:t>Haga clic para modificar el estilo de título del patrón</a:t>
            </a:r>
            <a:endParaRPr lang="en-US"/>
          </a:p>
        </p:txBody>
      </p:sp>
      <p:sp>
        <p:nvSpPr>
          <p:cNvPr id="3" name="Rectangle 5"/>
          <p:cNvSpPr>
            <a:spLocks noGrp="1" noChangeArrowheads="1"/>
          </p:cNvSpPr>
          <p:nvPr>
            <p:ph type="ftr" idx="10"/>
          </p:nvPr>
        </p:nvSpPr>
        <p:spPr>
          <a:xfrm>
            <a:off x="3549650" y="6059488"/>
            <a:ext cx="3713031" cy="641350"/>
          </a:xfrm>
          <a:prstGeom prst="rect">
            <a:avLst/>
          </a:prstGeom>
          <a:ln/>
        </p:spPr>
        <p:txBody>
          <a:bodyPr/>
          <a:lstStyle>
            <a:lvl1pPr>
              <a:defRPr/>
            </a:lvl1pPr>
          </a:lstStyle>
          <a:p>
            <a:pPr>
              <a:defRPr/>
            </a:pPr>
            <a:endParaRPr lang="es-ES"/>
          </a:p>
        </p:txBody>
      </p:sp>
      <p:sp>
        <p:nvSpPr>
          <p:cNvPr id="4" name="Rectangle 6"/>
          <p:cNvSpPr>
            <a:spLocks noGrp="1" noChangeArrowheads="1"/>
          </p:cNvSpPr>
          <p:nvPr>
            <p:ph type="sldNum" idx="11"/>
          </p:nvPr>
        </p:nvSpPr>
        <p:spPr>
          <a:xfrm>
            <a:off x="9163051" y="6402388"/>
            <a:ext cx="596768" cy="366712"/>
          </a:xfrm>
          <a:prstGeom prst="rect">
            <a:avLst/>
          </a:prstGeom>
          <a:ln/>
        </p:spPr>
        <p:txBody>
          <a:bodyPr/>
          <a:lstStyle>
            <a:lvl1pPr>
              <a:defRPr/>
            </a:lvl1pPr>
          </a:lstStyle>
          <a:p>
            <a:pPr>
              <a:defRPr/>
            </a:pPr>
            <a:fld id="{AA6F6F6A-FC1C-453E-B107-13348FA05A84}" type="slidenum">
              <a:rPr lang="es-ES"/>
              <a:pPr>
                <a:defRPr/>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3.gi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1 Imagen" descr="DSC01359.JPG"/>
          <p:cNvPicPr>
            <a:picLocks noChangeAspect="1"/>
          </p:cNvPicPr>
          <p:nvPr userDrawn="1"/>
        </p:nvPicPr>
        <p:blipFill>
          <a:blip r:embed="rId3" cstate="print">
            <a:duotone>
              <a:prstClr val="black"/>
              <a:srgbClr val="993489">
                <a:tint val="45000"/>
                <a:satMod val="400000"/>
              </a:srgbClr>
            </a:duotone>
            <a:lum/>
          </a:blip>
          <a:srcRect l="1335" r="15768" b="14209"/>
          <a:stretch>
            <a:fillRect/>
          </a:stretch>
        </p:blipFill>
        <p:spPr>
          <a:xfrm>
            <a:off x="0" y="0"/>
            <a:ext cx="9906000"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7 Rectángulo"/>
          <p:cNvSpPr/>
          <p:nvPr userDrawn="1"/>
        </p:nvSpPr>
        <p:spPr>
          <a:xfrm>
            <a:off x="0" y="6453336"/>
            <a:ext cx="9906000" cy="404664"/>
          </a:xfrm>
          <a:prstGeom prst="rect">
            <a:avLst/>
          </a:prstGeom>
          <a:gradFill flip="none" rotWithShape="1">
            <a:gsLst>
              <a:gs pos="0">
                <a:srgbClr val="993489">
                  <a:shade val="30000"/>
                  <a:satMod val="115000"/>
                </a:srgbClr>
              </a:gs>
              <a:gs pos="50000">
                <a:srgbClr val="993489">
                  <a:shade val="67500"/>
                  <a:satMod val="115000"/>
                </a:srgbClr>
              </a:gs>
              <a:gs pos="100000">
                <a:srgbClr val="99348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8 Conector recto"/>
          <p:cNvCxnSpPr/>
          <p:nvPr userDrawn="1"/>
        </p:nvCxnSpPr>
        <p:spPr>
          <a:xfrm>
            <a:off x="116463" y="476672"/>
            <a:ext cx="8580953"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9 Imagen" descr="logo_IR.gif"/>
          <p:cNvPicPr>
            <a:picLocks noChangeAspect="1"/>
          </p:cNvPicPr>
          <p:nvPr userDrawn="1"/>
        </p:nvPicPr>
        <p:blipFill>
          <a:blip r:embed="rId10" cstate="print"/>
          <a:stretch>
            <a:fillRect/>
          </a:stretch>
        </p:blipFill>
        <p:spPr>
          <a:xfrm>
            <a:off x="8892988" y="116633"/>
            <a:ext cx="896549" cy="349367"/>
          </a:xfrm>
          <a:prstGeom prst="rect">
            <a:avLst/>
          </a:prstGeom>
        </p:spPr>
      </p:pic>
      <p:sp>
        <p:nvSpPr>
          <p:cNvPr id="12" name="11 CuadroTexto"/>
          <p:cNvSpPr txBox="1"/>
          <p:nvPr userDrawn="1"/>
        </p:nvSpPr>
        <p:spPr>
          <a:xfrm>
            <a:off x="128464" y="188640"/>
            <a:ext cx="6408712" cy="307777"/>
          </a:xfrm>
          <a:prstGeom prst="rect">
            <a:avLst/>
          </a:prstGeom>
          <a:noFill/>
        </p:spPr>
        <p:txBody>
          <a:bodyPr wrap="square" rtlCol="0">
            <a:spAutoFit/>
          </a:bodyPr>
          <a:lstStyle/>
          <a:p>
            <a:r>
              <a:rPr lang="en-US" sz="1400" b="1" noProof="0" dirty="0">
                <a:solidFill>
                  <a:srgbClr val="993489"/>
                </a:solidFill>
              </a:rPr>
              <a:t>Master in Translational Biomedical Research </a:t>
            </a:r>
          </a:p>
        </p:txBody>
      </p:sp>
      <p:sp>
        <p:nvSpPr>
          <p:cNvPr id="6" name="5 Marcador de número de diapositiva"/>
          <p:cNvSpPr>
            <a:spLocks noGrp="1"/>
          </p:cNvSpPr>
          <p:nvPr>
            <p:ph type="sldNum" sz="quarter" idx="4"/>
          </p:nvPr>
        </p:nvSpPr>
        <p:spPr>
          <a:xfrm>
            <a:off x="8697416" y="6453336"/>
            <a:ext cx="1136576" cy="365125"/>
          </a:xfrm>
          <a:prstGeom prst="rect">
            <a:avLst/>
          </a:prstGeom>
        </p:spPr>
        <p:txBody>
          <a:bodyPr vert="horz" lIns="91440" tIns="45720" rIns="91440" bIns="45720" rtlCol="0" anchor="ctr"/>
          <a:lstStyle>
            <a:lvl1pPr algn="r">
              <a:defRPr sz="900">
                <a:solidFill>
                  <a:schemeClr val="bg1"/>
                </a:solidFill>
              </a:defRPr>
            </a:lvl1pPr>
          </a:lstStyle>
          <a:p>
            <a:fld id="{91EFA3B1-C676-45ED-8A00-71AB4C657181}" type="slidenum">
              <a:rPr lang="ca-ES" smtClean="0"/>
              <a:pPr/>
              <a:t>‹Nº›</a:t>
            </a:fld>
            <a:endParaRPr lang="ca-ES" dirty="0"/>
          </a:p>
        </p:txBody>
      </p:sp>
    </p:spTree>
  </p:cSld>
  <p:clrMap bg1="lt1" tx1="dk1" bg2="lt2" tx2="dk2" accent1="accent1" accent2="accent2" accent3="accent3" accent4="accent4" accent5="accent5" accent6="accent6" hlink="hlink" folHlink="folHlink"/>
  <p:sldLayoutIdLst>
    <p:sldLayoutId id="2147483649" r:id="rId1"/>
    <p:sldLayoutId id="2147483677" r:id="rId2"/>
    <p:sldLayoutId id="2147483650" r:id="rId3"/>
    <p:sldLayoutId id="2147483661" r:id="rId4"/>
    <p:sldLayoutId id="2147483676" r:id="rId5"/>
    <p:sldLayoutId id="2147483662" r:id="rId6"/>
    <p:sldLayoutId id="2147483678" r:id="rId7"/>
    <p:sldLayoutId id="2147483679"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ardo.gonzalo@vhir.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geneontology.org/"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www.ncbi.nlm.nih.gov/geo/"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avid.ncifcrf.gov/home.jsp" TargetMode="Externa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texto"/>
          <p:cNvSpPr>
            <a:spLocks noGrp="1"/>
          </p:cNvSpPr>
          <p:nvPr>
            <p:ph type="body" sz="quarter" idx="12"/>
          </p:nvPr>
        </p:nvSpPr>
        <p:spPr>
          <a:xfrm>
            <a:off x="488504" y="3068960"/>
            <a:ext cx="8893652" cy="788668"/>
          </a:xfrm>
        </p:spPr>
        <p:txBody>
          <a:bodyPr/>
          <a:lstStyle/>
          <a:p>
            <a:r>
              <a:rPr lang="en-GB" dirty="0"/>
              <a:t>Ricardo Gonzalo			Alex Sánchez		</a:t>
            </a:r>
          </a:p>
          <a:p>
            <a:r>
              <a:rPr lang="en-GB" sz="1600" dirty="0">
                <a:solidFill>
                  <a:schemeClr val="bg1">
                    <a:lumMod val="75000"/>
                  </a:schemeClr>
                </a:solidFill>
                <a:hlinkClick r:id="rId2"/>
              </a:rPr>
              <a:t>ricardo.gonzalo@vhir.org</a:t>
            </a:r>
            <a:r>
              <a:rPr lang="en-GB" sz="1600" dirty="0">
                <a:solidFill>
                  <a:schemeClr val="bg1">
                    <a:lumMod val="75000"/>
                  </a:schemeClr>
                </a:solidFill>
              </a:rPr>
              <a:t>		alex.sanchez@vhir.org		</a:t>
            </a:r>
          </a:p>
        </p:txBody>
      </p:sp>
      <p:sp>
        <p:nvSpPr>
          <p:cNvPr id="10" name="4 Marcador de texto"/>
          <p:cNvSpPr txBox="1">
            <a:spLocks/>
          </p:cNvSpPr>
          <p:nvPr/>
        </p:nvSpPr>
        <p:spPr>
          <a:xfrm>
            <a:off x="0" y="4572008"/>
            <a:ext cx="9308820" cy="1496208"/>
          </a:xfrm>
          <a:prstGeom prst="rect">
            <a:avLst/>
          </a:prstGeom>
        </p:spPr>
        <p:txBody>
          <a:bodyPr/>
          <a:lstStyle/>
          <a:p>
            <a:pPr marL="457200" marR="0" lvl="0" indent="-449263" algn="r" defTabSz="914400" rtl="0" eaLnBrk="1" fontAlgn="auto" latinLnBrk="0" hangingPunct="1">
              <a:lnSpc>
                <a:spcPct val="100000"/>
              </a:lnSpc>
              <a:spcBef>
                <a:spcPct val="20000"/>
              </a:spcBef>
              <a:spcAft>
                <a:spcPts val="0"/>
              </a:spcAft>
              <a:buClrTx/>
              <a:buSzTx/>
              <a:buFont typeface="Arial" pitchFamily="34" charset="0"/>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s-ES" sz="2800" b="1" i="0" u="none" strike="noStrike" kern="1200" cap="none" spc="0" normalizeH="0" baseline="0" noProof="0" dirty="0">
                <a:ln>
                  <a:noFill/>
                </a:ln>
                <a:solidFill>
                  <a:schemeClr val="bg1"/>
                </a:solidFill>
                <a:effectLst/>
                <a:uLnTx/>
                <a:uFillTx/>
                <a:latin typeface="Calibri" charset="0"/>
                <a:ea typeface="ＭＳ Ｐゴシック" pitchFamily="48" charset="0"/>
                <a:cs typeface="ＭＳ Ｐゴシック" pitchFamily="48" charset="0"/>
              </a:rPr>
              <a:t>High </a:t>
            </a:r>
            <a:r>
              <a:rPr kumimoji="0" lang="es-ES" sz="2800" b="1" i="0" u="none" strike="noStrike" kern="1200" cap="none" spc="0" normalizeH="0" baseline="0" noProof="0" dirty="0" err="1">
                <a:ln>
                  <a:noFill/>
                </a:ln>
                <a:solidFill>
                  <a:schemeClr val="bg1"/>
                </a:solidFill>
                <a:effectLst/>
                <a:uLnTx/>
                <a:uFillTx/>
                <a:latin typeface="Calibri" charset="0"/>
                <a:ea typeface="ＭＳ Ｐゴシック" pitchFamily="48" charset="0"/>
                <a:cs typeface="ＭＳ Ｐゴシック" pitchFamily="48" charset="0"/>
              </a:rPr>
              <a:t>Throughput</a:t>
            </a:r>
            <a:r>
              <a:rPr kumimoji="0" lang="es-ES" sz="2800" b="1" i="0" u="none" strike="noStrike" kern="1200" cap="none" spc="0" normalizeH="0" noProof="0" dirty="0">
                <a:ln>
                  <a:noFill/>
                </a:ln>
                <a:solidFill>
                  <a:schemeClr val="bg1"/>
                </a:solidFill>
                <a:effectLst/>
                <a:uLnTx/>
                <a:uFillTx/>
                <a:latin typeface="Calibri" charset="0"/>
                <a:ea typeface="ＭＳ Ｐゴシック" pitchFamily="48" charset="0"/>
                <a:cs typeface="ＭＳ Ｐゴシック" pitchFamily="48" charset="0"/>
              </a:rPr>
              <a:t> Data </a:t>
            </a:r>
            <a:r>
              <a:rPr kumimoji="0" lang="es-ES" sz="2800" b="1" i="0" u="none" strike="noStrike" kern="1200" cap="none" spc="0" normalizeH="0" noProof="0" dirty="0" err="1">
                <a:ln>
                  <a:noFill/>
                </a:ln>
                <a:solidFill>
                  <a:schemeClr val="bg1"/>
                </a:solidFill>
                <a:effectLst/>
                <a:uLnTx/>
                <a:uFillTx/>
                <a:latin typeface="Calibri" charset="0"/>
                <a:ea typeface="ＭＳ Ｐゴシック" pitchFamily="48" charset="0"/>
                <a:cs typeface="ＭＳ Ｐゴシック" pitchFamily="48" charset="0"/>
              </a:rPr>
              <a:t>Analysis</a:t>
            </a:r>
            <a:r>
              <a:rPr kumimoji="0" lang="es-ES" sz="2800" b="1" i="0" u="none" strike="noStrike" kern="1200" cap="none" spc="0" normalizeH="0" noProof="0" dirty="0">
                <a:ln>
                  <a:noFill/>
                </a:ln>
                <a:solidFill>
                  <a:schemeClr val="bg1"/>
                </a:solidFill>
                <a:effectLst/>
                <a:uLnTx/>
                <a:uFillTx/>
                <a:latin typeface="Calibri" charset="0"/>
                <a:ea typeface="ＭＳ Ｐゴシック" pitchFamily="48" charset="0"/>
                <a:cs typeface="ＭＳ Ｐゴシック" pitchFamily="48" charset="0"/>
              </a:rPr>
              <a:t>. </a:t>
            </a:r>
            <a:r>
              <a:rPr kumimoji="0" lang="es-ES" sz="2800" b="1" i="0" u="none" strike="noStrike" kern="1200" cap="none" spc="0" normalizeH="0" noProof="0" dirty="0" err="1">
                <a:ln>
                  <a:noFill/>
                </a:ln>
                <a:solidFill>
                  <a:schemeClr val="bg1"/>
                </a:solidFill>
                <a:effectLst/>
                <a:uLnTx/>
                <a:uFillTx/>
                <a:latin typeface="Calibri" charset="0"/>
                <a:ea typeface="ＭＳ Ｐゴシック" pitchFamily="48" charset="0"/>
                <a:cs typeface="ＭＳ Ｐゴシック" pitchFamily="48" charset="0"/>
              </a:rPr>
              <a:t>Microarrays</a:t>
            </a:r>
            <a:r>
              <a:rPr kumimoji="0" lang="es-ES" sz="2800" b="1" i="0" u="none" strike="noStrike" kern="1200" cap="none" spc="0" normalizeH="0" noProof="0" dirty="0">
                <a:ln>
                  <a:noFill/>
                </a:ln>
                <a:solidFill>
                  <a:schemeClr val="bg1"/>
                </a:solidFill>
                <a:effectLst/>
                <a:uLnTx/>
                <a:uFillTx/>
                <a:latin typeface="Calibri" charset="0"/>
                <a:ea typeface="ＭＳ Ｐゴシック" pitchFamily="48" charset="0"/>
                <a:cs typeface="ＭＳ Ｐゴシック" pitchFamily="48" charset="0"/>
              </a:rPr>
              <a:t> </a:t>
            </a:r>
            <a:br>
              <a:rPr kumimoji="0" lang="es-ES" sz="2800" b="1" i="0" u="none" strike="noStrike" kern="1200" cap="none" spc="0" normalizeH="0" noProof="0" dirty="0">
                <a:ln>
                  <a:noFill/>
                </a:ln>
                <a:solidFill>
                  <a:schemeClr val="bg1"/>
                </a:solidFill>
                <a:effectLst/>
                <a:uLnTx/>
                <a:uFillTx/>
                <a:latin typeface="Calibri" charset="0"/>
                <a:ea typeface="ＭＳ Ｐゴシック" pitchFamily="48" charset="0"/>
                <a:cs typeface="ＭＳ Ｐゴシック" pitchFamily="48" charset="0"/>
              </a:rPr>
            </a:br>
            <a:r>
              <a:rPr kumimoji="0" lang="es-ES" sz="2800" b="1" i="0" u="none" strike="noStrike" kern="1200" cap="none" spc="0" normalizeH="0" noProof="0" dirty="0" err="1">
                <a:ln>
                  <a:noFill/>
                </a:ln>
                <a:solidFill>
                  <a:schemeClr val="bg1"/>
                </a:solidFill>
                <a:effectLst/>
                <a:uLnTx/>
                <a:uFillTx/>
                <a:latin typeface="Calibri" charset="0"/>
                <a:ea typeface="ＭＳ Ｐゴシック" pitchFamily="48" charset="0"/>
                <a:cs typeface="ＭＳ Ｐゴシック" pitchFamily="48" charset="0"/>
              </a:rPr>
              <a:t>Biological</a:t>
            </a:r>
            <a:r>
              <a:rPr kumimoji="0" lang="es-ES" sz="2800" b="1" i="0" u="none" strike="noStrike" kern="1200" cap="none" spc="0" normalizeH="0" noProof="0" dirty="0">
                <a:ln>
                  <a:noFill/>
                </a:ln>
                <a:solidFill>
                  <a:schemeClr val="bg1"/>
                </a:solidFill>
                <a:effectLst/>
                <a:uLnTx/>
                <a:uFillTx/>
                <a:latin typeface="Calibri" charset="0"/>
                <a:ea typeface="ＭＳ Ｐゴシック" pitchFamily="48" charset="0"/>
                <a:cs typeface="ＭＳ Ｐゴシック" pitchFamily="48" charset="0"/>
              </a:rPr>
              <a:t> </a:t>
            </a:r>
            <a:r>
              <a:rPr kumimoji="0" lang="es-ES" sz="2800" b="1" i="0" u="none" strike="noStrike" kern="1200" cap="none" spc="0" normalizeH="0" noProof="0" dirty="0" err="1">
                <a:ln>
                  <a:noFill/>
                </a:ln>
                <a:solidFill>
                  <a:schemeClr val="bg1"/>
                </a:solidFill>
                <a:effectLst/>
                <a:uLnTx/>
                <a:uFillTx/>
                <a:latin typeface="Calibri" charset="0"/>
                <a:ea typeface="ＭＳ Ｐゴシック" pitchFamily="48" charset="0"/>
                <a:cs typeface="ＭＳ Ｐゴシック" pitchFamily="48" charset="0"/>
              </a:rPr>
              <a:t>Significance</a:t>
            </a:r>
            <a:endParaRPr kumimoji="0" lang="ca-ES" sz="2800" b="1" i="0" u="none" strike="noStrike" kern="1200" cap="none" spc="0" normalizeH="0" baseline="0" noProof="0" dirty="0">
              <a:ln>
                <a:noFill/>
              </a:ln>
              <a:solidFill>
                <a:schemeClr val="bg1"/>
              </a:solidFill>
              <a:effectLst/>
              <a:uLnTx/>
              <a:uFillTx/>
              <a:latin typeface="Verdana" pitchFamily="34" charset="0"/>
              <a:ea typeface="Verdana" pitchFamily="34" charset="0"/>
              <a:cs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pic>
        <p:nvPicPr>
          <p:cNvPr id="10" name="Picture 2"/>
          <p:cNvPicPr>
            <a:picLocks noChangeAspect="1" noChangeArrowheads="1"/>
          </p:cNvPicPr>
          <p:nvPr/>
        </p:nvPicPr>
        <p:blipFill>
          <a:blip r:embed="rId2" cstate="print"/>
          <a:srcRect l="31314" t="28452" r="18669" b="20160"/>
          <a:stretch>
            <a:fillRect/>
          </a:stretch>
        </p:blipFill>
        <p:spPr bwMode="auto">
          <a:xfrm>
            <a:off x="0" y="0"/>
            <a:ext cx="9943494" cy="6858000"/>
          </a:xfrm>
          <a:prstGeom prst="rect">
            <a:avLst/>
          </a:prstGeom>
          <a:noFill/>
          <a:ln w="12600">
            <a:solidFill>
              <a:srgbClr val="0000FF"/>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pic>
        <p:nvPicPr>
          <p:cNvPr id="6" name="Picture 2"/>
          <p:cNvPicPr>
            <a:picLocks noChangeAspect="1" noChangeArrowheads="1"/>
          </p:cNvPicPr>
          <p:nvPr/>
        </p:nvPicPr>
        <p:blipFill>
          <a:blip r:embed="rId3" cstate="print"/>
          <a:srcRect l="31314" t="28452" r="18669" b="20160"/>
          <a:stretch>
            <a:fillRect/>
          </a:stretch>
        </p:blipFill>
        <p:spPr bwMode="auto">
          <a:xfrm>
            <a:off x="704528" y="1700808"/>
            <a:ext cx="3500044" cy="2592288"/>
          </a:xfrm>
          <a:prstGeom prst="rect">
            <a:avLst/>
          </a:prstGeom>
          <a:noFill/>
          <a:ln w="12600">
            <a:solidFill>
              <a:srgbClr val="0000FF"/>
            </a:solidFill>
            <a:miter lim="800000"/>
            <a:headEnd/>
            <a:tailEnd/>
          </a:ln>
        </p:spPr>
      </p:pic>
      <p:sp>
        <p:nvSpPr>
          <p:cNvPr id="7" name="6 Flecha derecha"/>
          <p:cNvSpPr/>
          <p:nvPr/>
        </p:nvSpPr>
        <p:spPr bwMode="auto">
          <a:xfrm>
            <a:off x="4736976" y="2780928"/>
            <a:ext cx="864096" cy="720080"/>
          </a:xfrm>
          <a:prstGeom prst="rightArrow">
            <a:avLst/>
          </a:prstGeom>
          <a:solidFill>
            <a:schemeClr val="accent2"/>
          </a:solidFill>
          <a:ln w="9525" cap="flat" cmpd="sng" algn="ctr">
            <a:solidFill>
              <a:srgbClr val="9900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Arial" charset="0"/>
            </a:endParaRPr>
          </a:p>
        </p:txBody>
      </p:sp>
      <p:sp>
        <p:nvSpPr>
          <p:cNvPr id="8" name="7 CuadroTexto"/>
          <p:cNvSpPr txBox="1"/>
          <p:nvPr/>
        </p:nvSpPr>
        <p:spPr>
          <a:xfrm>
            <a:off x="6453198" y="4429132"/>
            <a:ext cx="2428892" cy="369332"/>
          </a:xfrm>
          <a:prstGeom prst="rect">
            <a:avLst/>
          </a:prstGeom>
          <a:noFill/>
        </p:spPr>
        <p:txBody>
          <a:bodyPr wrap="square" rtlCol="0">
            <a:spAutoFit/>
          </a:bodyPr>
          <a:lstStyle/>
          <a:p>
            <a:pPr algn="just"/>
            <a:r>
              <a:rPr lang="en-GB" u="none" dirty="0"/>
              <a:t>“CEL” FILES</a:t>
            </a:r>
          </a:p>
        </p:txBody>
      </p:sp>
      <p:pic>
        <p:nvPicPr>
          <p:cNvPr id="1026" name="Picture 2" descr="Image result for núme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172" y="1700808"/>
            <a:ext cx="3570340" cy="2592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595282" y="1285860"/>
            <a:ext cx="7000924" cy="4929222"/>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microarrays technology (expression Arrays)</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Microarray Data Analysis</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Introduction to Biological Significance</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Example of a </a:t>
            </a:r>
            <a:r>
              <a:rPr lang="en-GB" sz="2000" dirty="0" err="1">
                <a:solidFill>
                  <a:schemeClr val="accent1"/>
                </a:solidFill>
                <a:latin typeface="Calibri" pitchFamily="34" charset="0"/>
                <a:ea typeface="ＭＳ Ｐゴシック" pitchFamily="34" charset="-128"/>
              </a:rPr>
              <a:t>microarray</a:t>
            </a:r>
            <a:r>
              <a:rPr lang="en-GB" sz="2000" dirty="0">
                <a:solidFill>
                  <a:schemeClr val="accent1"/>
                </a:solidFill>
                <a:latin typeface="Calibri" pitchFamily="34" charset="0"/>
                <a:ea typeface="ＭＳ Ｐゴシック" pitchFamily="34" charset="-128"/>
              </a:rPr>
              <a:t> analysis with R</a:t>
            </a:r>
          </a:p>
          <a:p>
            <a:pPr marL="798875" lvl="1" indent="-358775">
              <a:buFont typeface="Calibri" pitchFamily="34" charset="0"/>
              <a:buAutoNum type="arabicPeriod"/>
            </a:pPr>
            <a:endParaRPr lang="en-GB" sz="1400" dirty="0">
              <a:ea typeface="ＭＳ Ｐゴシック" pitchFamily="34" charset="-128"/>
            </a:endParaRPr>
          </a:p>
          <a:p>
            <a:pPr marL="358775" indent="-358775">
              <a:buFont typeface="Calibri" pitchFamily="34" charset="0"/>
              <a:buAutoNum type="arabicPeriod"/>
            </a:pPr>
            <a:endParaRPr lang="en-GB" sz="2000" dirty="0">
              <a:ea typeface="ＭＳ Ｐゴシック" pitchFamily="34" charset="-128"/>
            </a:endParaRPr>
          </a:p>
        </p:txBody>
      </p:sp>
      <p:sp>
        <p:nvSpPr>
          <p:cNvPr id="3" name="1 Título"/>
          <p:cNvSpPr txBox="1">
            <a:spLocks/>
          </p:cNvSpPr>
          <p:nvPr/>
        </p:nvSpPr>
        <p:spPr>
          <a:xfrm>
            <a:off x="166654" y="642918"/>
            <a:ext cx="8915400" cy="47667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2800" b="1" i="0" u="sng" strike="noStrike" kern="1200" cap="none" spc="0" normalizeH="0" baseline="0" noProof="0" dirty="0">
                <a:ln>
                  <a:noFill/>
                </a:ln>
                <a:solidFill>
                  <a:schemeClr val="accent1"/>
                </a:solidFill>
                <a:effectLst/>
                <a:uLnTx/>
                <a:uFillTx/>
                <a:latin typeface="Calibri" pitchFamily="34" charset="0"/>
                <a:ea typeface="+mj-ea"/>
                <a:cs typeface="+mj-cs"/>
              </a:rPr>
              <a:t>Table of contents</a:t>
            </a:r>
          </a:p>
        </p:txBody>
      </p:sp>
      <p:pic>
        <p:nvPicPr>
          <p:cNvPr id="4" name="Picture 2" descr="http://upci.upmc.edu/cgf/images/img_genome-wide_human.jpg"/>
          <p:cNvPicPr>
            <a:picLocks noChangeAspect="1" noChangeArrowheads="1"/>
          </p:cNvPicPr>
          <p:nvPr/>
        </p:nvPicPr>
        <p:blipFill>
          <a:blip r:embed="rId2" cstate="print"/>
          <a:srcRect/>
          <a:stretch>
            <a:fillRect/>
          </a:stretch>
        </p:blipFill>
        <p:spPr bwMode="auto">
          <a:xfrm>
            <a:off x="1381100" y="3929066"/>
            <a:ext cx="2857500" cy="1647825"/>
          </a:xfrm>
          <a:prstGeom prst="rect">
            <a:avLst/>
          </a:prstGeom>
          <a:noFill/>
        </p:spPr>
      </p:pic>
      <p:pic>
        <p:nvPicPr>
          <p:cNvPr id="5" name="Picture 4" descr="http://previews.123rf.com/images/radiantskies/radiantskies1301/radiantskies130101158/17319708-Abstract-word-cloud-for-Data-analysis-with-related-tags-and-terms-Stock-Photo.jpg"/>
          <p:cNvPicPr>
            <a:picLocks noChangeAspect="1" noChangeArrowheads="1"/>
          </p:cNvPicPr>
          <p:nvPr/>
        </p:nvPicPr>
        <p:blipFill>
          <a:blip r:embed="rId3" cstate="print"/>
          <a:srcRect/>
          <a:stretch>
            <a:fillRect/>
          </a:stretch>
        </p:blipFill>
        <p:spPr bwMode="auto">
          <a:xfrm>
            <a:off x="5524504" y="2571744"/>
            <a:ext cx="3235113" cy="2675190"/>
          </a:xfrm>
          <a:prstGeom prst="rect">
            <a:avLst/>
          </a:prstGeom>
          <a:noFill/>
        </p:spPr>
      </p:pic>
    </p:spTree>
    <p:extLst>
      <p:ext uri="{BB962C8B-B14F-4D97-AF65-F5344CB8AC3E}">
        <p14:creationId xmlns:p14="http://schemas.microsoft.com/office/powerpoint/2010/main" val="3487395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Rectángulo redondeado"/>
          <p:cNvSpPr/>
          <p:nvPr/>
        </p:nvSpPr>
        <p:spPr>
          <a:xfrm>
            <a:off x="3345645" y="57148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QUESTION</a:t>
            </a:r>
          </a:p>
        </p:txBody>
      </p:sp>
      <p:sp>
        <p:nvSpPr>
          <p:cNvPr id="13" name="12 Rectángulo redondeado"/>
          <p:cNvSpPr/>
          <p:nvPr/>
        </p:nvSpPr>
        <p:spPr>
          <a:xfrm>
            <a:off x="3345645" y="128586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EXPERIMENTAL DESIGN</a:t>
            </a:r>
          </a:p>
        </p:txBody>
      </p:sp>
      <p:sp>
        <p:nvSpPr>
          <p:cNvPr id="14" name="13 Rectángulo redondeado"/>
          <p:cNvSpPr/>
          <p:nvPr/>
        </p:nvSpPr>
        <p:spPr>
          <a:xfrm>
            <a:off x="3355891" y="197433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MICROARRAY EXPERIMENT</a:t>
            </a:r>
          </a:p>
        </p:txBody>
      </p:sp>
      <p:sp>
        <p:nvSpPr>
          <p:cNvPr id="15"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QUALITY CONTROL</a:t>
            </a:r>
          </a:p>
        </p:txBody>
      </p:sp>
      <p:sp>
        <p:nvSpPr>
          <p:cNvPr id="16"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NORMALIZATION</a:t>
            </a:r>
          </a:p>
        </p:txBody>
      </p:sp>
      <p:sp>
        <p:nvSpPr>
          <p:cNvPr id="17"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ANALYSIS</a:t>
            </a:r>
          </a:p>
        </p:txBody>
      </p:sp>
      <p:sp>
        <p:nvSpPr>
          <p:cNvPr id="18"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ESTIMATION</a:t>
            </a:r>
          </a:p>
        </p:txBody>
      </p:sp>
      <p:sp>
        <p:nvSpPr>
          <p:cNvPr id="19"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TESTING</a:t>
            </a:r>
          </a:p>
        </p:txBody>
      </p:sp>
      <p:sp>
        <p:nvSpPr>
          <p:cNvPr id="20"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CLUSTERING</a:t>
            </a:r>
          </a:p>
        </p:txBody>
      </p:sp>
      <p:sp>
        <p:nvSpPr>
          <p:cNvPr id="22"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FILTERING</a:t>
            </a:r>
          </a:p>
        </p:txBody>
      </p:sp>
      <p:sp>
        <p:nvSpPr>
          <p:cNvPr id="23"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VERIFICATION AND INTERPRETATION</a:t>
            </a:r>
          </a:p>
        </p:txBody>
      </p:sp>
      <p:sp>
        <p:nvSpPr>
          <p:cNvPr id="24"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33 Conector recto"/>
          <p:cNvCxnSpPr>
            <a:stCxn id="23"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5"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Rectángulo redondeado"/>
          <p:cNvSpPr/>
          <p:nvPr/>
        </p:nvSpPr>
        <p:spPr>
          <a:xfrm>
            <a:off x="3345645" y="57148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QUESTION</a:t>
            </a:r>
          </a:p>
        </p:txBody>
      </p:sp>
      <p:sp>
        <p:nvSpPr>
          <p:cNvPr id="13" name="12 Rectángulo redondeado"/>
          <p:cNvSpPr/>
          <p:nvPr/>
        </p:nvSpPr>
        <p:spPr>
          <a:xfrm>
            <a:off x="3345645" y="128586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EXPERIMENTAL DESIGN</a:t>
            </a:r>
          </a:p>
        </p:txBody>
      </p:sp>
      <p:sp>
        <p:nvSpPr>
          <p:cNvPr id="14" name="13 Rectángulo redondeado"/>
          <p:cNvSpPr/>
          <p:nvPr/>
        </p:nvSpPr>
        <p:spPr>
          <a:xfrm>
            <a:off x="3355891" y="197433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MICROARRAY EXPERIMENT</a:t>
            </a:r>
          </a:p>
        </p:txBody>
      </p:sp>
      <p:sp>
        <p:nvSpPr>
          <p:cNvPr id="15" name="14 Rectángulo redondeado"/>
          <p:cNvSpPr/>
          <p:nvPr/>
        </p:nvSpPr>
        <p:spPr>
          <a:xfrm>
            <a:off x="3360099" y="2656805"/>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QUALITY CONTROL</a:t>
            </a:r>
          </a:p>
        </p:txBody>
      </p:sp>
      <p:sp>
        <p:nvSpPr>
          <p:cNvPr id="16"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NORMALIZATION</a:t>
            </a:r>
          </a:p>
        </p:txBody>
      </p:sp>
      <p:sp>
        <p:nvSpPr>
          <p:cNvPr id="17"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ANALYSIS</a:t>
            </a:r>
          </a:p>
        </p:txBody>
      </p:sp>
      <p:sp>
        <p:nvSpPr>
          <p:cNvPr id="18"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ESTIMATION</a:t>
            </a:r>
          </a:p>
        </p:txBody>
      </p:sp>
      <p:sp>
        <p:nvSpPr>
          <p:cNvPr id="19"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TESTING</a:t>
            </a:r>
          </a:p>
        </p:txBody>
      </p:sp>
      <p:sp>
        <p:nvSpPr>
          <p:cNvPr id="20"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CLUSTERING</a:t>
            </a:r>
          </a:p>
        </p:txBody>
      </p:sp>
      <p:sp>
        <p:nvSpPr>
          <p:cNvPr id="22"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FILTERING</a:t>
            </a:r>
          </a:p>
        </p:txBody>
      </p:sp>
      <p:sp>
        <p:nvSpPr>
          <p:cNvPr id="23"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VERIFICATION AND INTERPRETATION</a:t>
            </a:r>
          </a:p>
        </p:txBody>
      </p:sp>
      <p:sp>
        <p:nvSpPr>
          <p:cNvPr id="24"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33 Conector recto"/>
          <p:cNvCxnSpPr>
            <a:stCxn id="23"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5"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49846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7" name="6 CuadroTexto"/>
          <p:cNvSpPr txBox="1"/>
          <p:nvPr/>
        </p:nvSpPr>
        <p:spPr>
          <a:xfrm>
            <a:off x="704528" y="1268760"/>
            <a:ext cx="7429552" cy="4801314"/>
          </a:xfrm>
          <a:prstGeom prst="rect">
            <a:avLst/>
          </a:prstGeom>
          <a:noFill/>
        </p:spPr>
        <p:txBody>
          <a:bodyPr wrap="square" rtlCol="0">
            <a:spAutoFit/>
          </a:bodyPr>
          <a:lstStyle/>
          <a:p>
            <a:pPr algn="just">
              <a:buFont typeface="Arial" pitchFamily="34" charset="0"/>
              <a:buChar char="•"/>
            </a:pPr>
            <a:r>
              <a:rPr lang="en-US" sz="2000" dirty="0">
                <a:solidFill>
                  <a:schemeClr val="bg1">
                    <a:lumMod val="50000"/>
                  </a:schemeClr>
                </a:solidFill>
              </a:rPr>
              <a:t>First of all we have to decide if the data are good to work with.</a:t>
            </a:r>
          </a:p>
          <a:p>
            <a:pPr algn="just"/>
            <a:r>
              <a:rPr lang="en-US" sz="2000" u="none" dirty="0">
                <a:solidFill>
                  <a:schemeClr val="bg1">
                    <a:lumMod val="50000"/>
                  </a:schemeClr>
                </a:solidFill>
              </a:rPr>
              <a:t> </a:t>
            </a:r>
          </a:p>
          <a:p>
            <a:pPr algn="just">
              <a:buFont typeface="Arial" pitchFamily="34" charset="0"/>
              <a:buChar char="•"/>
            </a:pPr>
            <a:r>
              <a:rPr lang="en-US" sz="2000" u="none" dirty="0">
                <a:solidFill>
                  <a:schemeClr val="bg1">
                    <a:lumMod val="50000"/>
                  </a:schemeClr>
                </a:solidFill>
              </a:rPr>
              <a:t>Microarray experiments generate huge quantities of data</a:t>
            </a:r>
          </a:p>
          <a:p>
            <a:pPr algn="just">
              <a:buFont typeface="Arial" pitchFamily="34" charset="0"/>
              <a:buChar char="•"/>
            </a:pPr>
            <a:endParaRPr lang="en-US" sz="2000" u="none" dirty="0">
              <a:solidFill>
                <a:schemeClr val="bg1">
                  <a:lumMod val="50000"/>
                </a:schemeClr>
              </a:solidFill>
            </a:endParaRPr>
          </a:p>
          <a:p>
            <a:pPr algn="just">
              <a:buFont typeface="Arial" pitchFamily="34" charset="0"/>
              <a:buChar char="•"/>
            </a:pPr>
            <a:endParaRPr lang="en-US" sz="2000" u="none" dirty="0">
              <a:solidFill>
                <a:schemeClr val="bg1">
                  <a:lumMod val="50000"/>
                </a:schemeClr>
              </a:solidFill>
            </a:endParaRPr>
          </a:p>
          <a:p>
            <a:pPr algn="just">
              <a:buFont typeface="Arial" pitchFamily="34" charset="0"/>
              <a:buChar char="•"/>
            </a:pPr>
            <a:endParaRPr lang="en-US" sz="2000" u="none" dirty="0">
              <a:solidFill>
                <a:schemeClr val="bg1">
                  <a:lumMod val="50000"/>
                </a:schemeClr>
              </a:solidFill>
            </a:endParaRPr>
          </a:p>
          <a:p>
            <a:pPr algn="just">
              <a:buFont typeface="Arial" pitchFamily="34" charset="0"/>
              <a:buChar char="•"/>
            </a:pPr>
            <a:endParaRPr lang="en-US" sz="2000" u="none" dirty="0">
              <a:solidFill>
                <a:schemeClr val="bg1">
                  <a:lumMod val="50000"/>
                </a:schemeClr>
              </a:solidFill>
            </a:endParaRPr>
          </a:p>
          <a:p>
            <a:pPr algn="just">
              <a:buFont typeface="Arial" pitchFamily="34" charset="0"/>
              <a:buChar char="•"/>
            </a:pPr>
            <a:endParaRPr lang="en-US" sz="2000" u="none" dirty="0">
              <a:solidFill>
                <a:schemeClr val="bg1">
                  <a:lumMod val="50000"/>
                </a:schemeClr>
              </a:solidFill>
            </a:endParaRPr>
          </a:p>
          <a:p>
            <a:pPr algn="just">
              <a:buFont typeface="Arial" pitchFamily="34" charset="0"/>
              <a:buChar char="•"/>
            </a:pPr>
            <a:endParaRPr lang="en-US" sz="2000" u="none" dirty="0">
              <a:solidFill>
                <a:schemeClr val="bg1">
                  <a:lumMod val="50000"/>
                </a:schemeClr>
              </a:solidFill>
            </a:endParaRPr>
          </a:p>
          <a:p>
            <a:pPr algn="just">
              <a:lnSpc>
                <a:spcPct val="150000"/>
              </a:lnSpc>
              <a:buFont typeface="Arial" pitchFamily="34" charset="0"/>
              <a:buChar char="•"/>
            </a:pPr>
            <a:r>
              <a:rPr lang="en-US" sz="2000" u="none" dirty="0">
                <a:solidFill>
                  <a:schemeClr val="bg1">
                    <a:lumMod val="50000"/>
                  </a:schemeClr>
                </a:solidFill>
              </a:rPr>
              <a:t> Standard statistical approach </a:t>
            </a:r>
            <a:r>
              <a:rPr lang="en-US" sz="2400" u="none" dirty="0">
                <a:solidFill>
                  <a:schemeClr val="bg1">
                    <a:lumMod val="50000"/>
                  </a:schemeClr>
                </a:solidFill>
                <a:effectLst>
                  <a:outerShdw blurRad="38100" dist="38100" dir="2700000" algn="tl">
                    <a:srgbClr val="000000">
                      <a:alpha val="43137"/>
                    </a:srgbClr>
                  </a:outerShdw>
                </a:effectLst>
              </a:rPr>
              <a:t>use plots</a:t>
            </a:r>
            <a:r>
              <a:rPr lang="en-US" sz="2000" u="none" dirty="0">
                <a:solidFill>
                  <a:schemeClr val="bg1">
                    <a:lumMod val="50000"/>
                  </a:schemeClr>
                </a:solidFill>
              </a:rPr>
              <a:t> to check the quality</a:t>
            </a:r>
          </a:p>
          <a:p>
            <a:pPr lvl="1" algn="just">
              <a:lnSpc>
                <a:spcPct val="150000"/>
              </a:lnSpc>
              <a:buFont typeface="Wingdings" pitchFamily="2" charset="2"/>
              <a:buChar char="ü"/>
            </a:pPr>
            <a:r>
              <a:rPr lang="en-US" sz="2000" u="none" dirty="0">
                <a:solidFill>
                  <a:schemeClr val="bg1">
                    <a:lumMod val="50000"/>
                  </a:schemeClr>
                </a:solidFill>
              </a:rPr>
              <a:t> show all data together</a:t>
            </a:r>
          </a:p>
          <a:p>
            <a:pPr lvl="1" algn="just">
              <a:lnSpc>
                <a:spcPct val="150000"/>
              </a:lnSpc>
              <a:buFont typeface="Wingdings" pitchFamily="2" charset="2"/>
              <a:buChar char="ü"/>
            </a:pPr>
            <a:r>
              <a:rPr lang="en-US" sz="2000" u="none" dirty="0">
                <a:solidFill>
                  <a:schemeClr val="bg1">
                    <a:lumMod val="50000"/>
                  </a:schemeClr>
                </a:solidFill>
              </a:rPr>
              <a:t> highlight structures</a:t>
            </a:r>
          </a:p>
          <a:p>
            <a:pPr lvl="1" algn="just">
              <a:lnSpc>
                <a:spcPct val="150000"/>
              </a:lnSpc>
              <a:buFont typeface="Wingdings" pitchFamily="2" charset="2"/>
              <a:buChar char="ü"/>
            </a:pPr>
            <a:r>
              <a:rPr lang="en-US" sz="2000" u="none" dirty="0">
                <a:solidFill>
                  <a:schemeClr val="bg1">
                    <a:lumMod val="50000"/>
                  </a:schemeClr>
                </a:solidFill>
              </a:rPr>
              <a:t> may help to detect problems (“unusual patterns”)</a:t>
            </a:r>
          </a:p>
        </p:txBody>
      </p:sp>
      <p:sp>
        <p:nvSpPr>
          <p:cNvPr id="9" name="8 CuadroTexto"/>
          <p:cNvSpPr txBox="1"/>
          <p:nvPr/>
        </p:nvSpPr>
        <p:spPr>
          <a:xfrm>
            <a:off x="3809992" y="2571744"/>
            <a:ext cx="4429156" cy="967957"/>
          </a:xfrm>
          <a:prstGeom prst="rect">
            <a:avLst/>
          </a:prstGeom>
          <a:noFill/>
        </p:spPr>
        <p:txBody>
          <a:bodyPr wrap="square" rtlCol="0">
            <a:spAutoFit/>
          </a:bodyPr>
          <a:lstStyle/>
          <a:p>
            <a:pPr algn="just">
              <a:lnSpc>
                <a:spcPct val="150000"/>
              </a:lnSpc>
            </a:pPr>
            <a:r>
              <a:rPr lang="en-US" sz="2000" u="none" dirty="0">
                <a:solidFill>
                  <a:schemeClr val="bg1">
                    <a:lumMod val="50000"/>
                  </a:schemeClr>
                </a:solidFill>
              </a:rPr>
              <a:t>It is hard to decide if things “seem to be all right” just by looking at the numbers</a:t>
            </a:r>
            <a:r>
              <a:rPr lang="en-US" u="none" dirty="0">
                <a:solidFill>
                  <a:schemeClr val="bg1">
                    <a:lumMod val="50000"/>
                  </a:schemeClr>
                </a:solidFill>
              </a:rPr>
              <a:t>.</a:t>
            </a:r>
          </a:p>
        </p:txBody>
      </p:sp>
      <p:sp>
        <p:nvSpPr>
          <p:cNvPr id="10" name="9 Flecha abajo"/>
          <p:cNvSpPr/>
          <p:nvPr/>
        </p:nvSpPr>
        <p:spPr bwMode="auto">
          <a:xfrm>
            <a:off x="5457056" y="2276872"/>
            <a:ext cx="357190" cy="428628"/>
          </a:xfrm>
          <a:prstGeom prst="downArrow">
            <a:avLst/>
          </a:prstGeom>
          <a:solidFill>
            <a:schemeClr val="accent2"/>
          </a:solidFill>
          <a:ln w="9525" cap="flat" cmpd="sng" algn="ctr">
            <a:solidFill>
              <a:srgbClr val="9900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ca-ES" sz="1800" b="0" i="0" u="sng" strike="noStrike" cap="none" normalizeH="0" baseline="0">
              <a:ln>
                <a:noFill/>
              </a:ln>
              <a:solidFill>
                <a:schemeClr val="tx1"/>
              </a:solidFill>
              <a:effectLst/>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49846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pic>
        <p:nvPicPr>
          <p:cNvPr id="9" name="Picture 2"/>
          <p:cNvPicPr>
            <a:picLocks noChangeAspect="1" noChangeArrowheads="1"/>
          </p:cNvPicPr>
          <p:nvPr/>
        </p:nvPicPr>
        <p:blipFill>
          <a:blip r:embed="rId3" cstate="print"/>
          <a:srcRect/>
          <a:stretch>
            <a:fillRect/>
          </a:stretch>
        </p:blipFill>
        <p:spPr bwMode="auto">
          <a:xfrm>
            <a:off x="738158" y="1916832"/>
            <a:ext cx="3914775" cy="3817204"/>
          </a:xfrm>
          <a:prstGeom prst="rect">
            <a:avLst/>
          </a:prstGeom>
          <a:noFill/>
          <a:ln w="9525">
            <a:noFill/>
            <a:miter lim="800000"/>
            <a:headEnd/>
            <a:tailEnd/>
          </a:ln>
          <a:effectLst/>
        </p:spPr>
      </p:pic>
      <p:pic>
        <p:nvPicPr>
          <p:cNvPr id="10" name="Picture 3"/>
          <p:cNvPicPr>
            <a:picLocks noChangeAspect="1" noChangeArrowheads="1"/>
          </p:cNvPicPr>
          <p:nvPr/>
        </p:nvPicPr>
        <p:blipFill>
          <a:blip r:embed="rId4" cstate="print"/>
          <a:srcRect/>
          <a:stretch>
            <a:fillRect/>
          </a:stretch>
        </p:blipFill>
        <p:spPr bwMode="auto">
          <a:xfrm>
            <a:off x="5024438" y="1844824"/>
            <a:ext cx="4257675" cy="3813014"/>
          </a:xfrm>
          <a:prstGeom prst="rect">
            <a:avLst/>
          </a:prstGeom>
          <a:noFill/>
          <a:ln w="9525">
            <a:noFill/>
            <a:miter lim="800000"/>
            <a:headEnd/>
            <a:tailEnd/>
          </a:ln>
          <a:effectLst/>
        </p:spPr>
      </p:pic>
      <p:sp>
        <p:nvSpPr>
          <p:cNvPr id="14" name="13 CuadroTexto"/>
          <p:cNvSpPr txBox="1"/>
          <p:nvPr/>
        </p:nvSpPr>
        <p:spPr>
          <a:xfrm>
            <a:off x="560512" y="1268760"/>
            <a:ext cx="5544616" cy="369332"/>
          </a:xfrm>
          <a:prstGeom prst="rect">
            <a:avLst/>
          </a:prstGeom>
          <a:noFill/>
        </p:spPr>
        <p:txBody>
          <a:bodyPr wrap="square" rtlCol="0">
            <a:spAutoFit/>
          </a:bodyPr>
          <a:lstStyle/>
          <a:p>
            <a:r>
              <a:rPr lang="en-US" dirty="0">
                <a:solidFill>
                  <a:schemeClr val="bg1">
                    <a:lumMod val="50000"/>
                  </a:schemeClr>
                </a:solidFill>
              </a:rPr>
              <a:t>RNA digestion plot.  Only for 3’Arrays.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49846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14" name="13 CuadroTexto"/>
          <p:cNvSpPr txBox="1"/>
          <p:nvPr/>
        </p:nvSpPr>
        <p:spPr>
          <a:xfrm>
            <a:off x="560512" y="1268760"/>
            <a:ext cx="5544616" cy="369332"/>
          </a:xfrm>
          <a:prstGeom prst="rect">
            <a:avLst/>
          </a:prstGeom>
          <a:noFill/>
        </p:spPr>
        <p:txBody>
          <a:bodyPr wrap="square" rtlCol="0">
            <a:spAutoFit/>
          </a:bodyPr>
          <a:lstStyle/>
          <a:p>
            <a:r>
              <a:rPr lang="en-US" dirty="0" err="1">
                <a:solidFill>
                  <a:schemeClr val="bg1">
                    <a:lumMod val="50000"/>
                  </a:schemeClr>
                </a:solidFill>
              </a:rPr>
              <a:t>Boxplot</a:t>
            </a:r>
            <a:r>
              <a:rPr lang="en-US" dirty="0">
                <a:solidFill>
                  <a:schemeClr val="bg1">
                    <a:lumMod val="50000"/>
                  </a:schemeClr>
                </a:solidFill>
              </a:rPr>
              <a:t> intensities. Raw data/Normalized data</a:t>
            </a:r>
          </a:p>
        </p:txBody>
      </p:sp>
      <p:pic>
        <p:nvPicPr>
          <p:cNvPr id="6" name="Picture 2"/>
          <p:cNvPicPr>
            <a:picLocks noChangeAspect="1" noChangeArrowheads="1"/>
          </p:cNvPicPr>
          <p:nvPr/>
        </p:nvPicPr>
        <p:blipFill>
          <a:blip r:embed="rId3" cstate="print"/>
          <a:srcRect/>
          <a:stretch>
            <a:fillRect/>
          </a:stretch>
        </p:blipFill>
        <p:spPr bwMode="auto">
          <a:xfrm>
            <a:off x="488504" y="1988840"/>
            <a:ext cx="8783664" cy="399409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432245"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14" name="13 CuadroTexto"/>
          <p:cNvSpPr txBox="1"/>
          <p:nvPr/>
        </p:nvSpPr>
        <p:spPr>
          <a:xfrm>
            <a:off x="560512" y="1268760"/>
            <a:ext cx="5544616" cy="369332"/>
          </a:xfrm>
          <a:prstGeom prst="rect">
            <a:avLst/>
          </a:prstGeom>
          <a:noFill/>
        </p:spPr>
        <p:txBody>
          <a:bodyPr wrap="square" rtlCol="0">
            <a:spAutoFit/>
          </a:bodyPr>
          <a:lstStyle/>
          <a:p>
            <a:r>
              <a:rPr lang="en-US" dirty="0">
                <a:solidFill>
                  <a:schemeClr val="bg1">
                    <a:lumMod val="50000"/>
                  </a:schemeClr>
                </a:solidFill>
              </a:rPr>
              <a:t>Principal Component Analysis. Raw data/Normalized data</a:t>
            </a:r>
          </a:p>
        </p:txBody>
      </p:sp>
      <p:pic>
        <p:nvPicPr>
          <p:cNvPr id="7" name="Picture 2"/>
          <p:cNvPicPr>
            <a:picLocks noChangeAspect="1" noChangeArrowheads="1"/>
          </p:cNvPicPr>
          <p:nvPr/>
        </p:nvPicPr>
        <p:blipFill>
          <a:blip r:embed="rId3" cstate="print"/>
          <a:srcRect/>
          <a:stretch>
            <a:fillRect/>
          </a:stretch>
        </p:blipFill>
        <p:spPr bwMode="auto">
          <a:xfrm>
            <a:off x="452406" y="1772816"/>
            <a:ext cx="9001189" cy="402693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Rectángulo redondeado"/>
          <p:cNvSpPr/>
          <p:nvPr/>
        </p:nvSpPr>
        <p:spPr>
          <a:xfrm>
            <a:off x="3345645" y="57148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QUESTION</a:t>
            </a:r>
          </a:p>
        </p:txBody>
      </p:sp>
      <p:sp>
        <p:nvSpPr>
          <p:cNvPr id="13" name="12 Rectángulo redondeado"/>
          <p:cNvSpPr/>
          <p:nvPr/>
        </p:nvSpPr>
        <p:spPr>
          <a:xfrm>
            <a:off x="3345645" y="128586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EXPERIMENTAL DESIGN</a:t>
            </a:r>
          </a:p>
        </p:txBody>
      </p:sp>
      <p:sp>
        <p:nvSpPr>
          <p:cNvPr id="14" name="13 Rectángulo redondeado"/>
          <p:cNvSpPr/>
          <p:nvPr/>
        </p:nvSpPr>
        <p:spPr>
          <a:xfrm>
            <a:off x="3355891" y="197433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MICROARRAY EXPERIMENT</a:t>
            </a:r>
          </a:p>
        </p:txBody>
      </p:sp>
      <p:sp>
        <p:nvSpPr>
          <p:cNvPr id="15" name="14 Rectángulo redondeado"/>
          <p:cNvSpPr/>
          <p:nvPr/>
        </p:nvSpPr>
        <p:spPr>
          <a:xfrm>
            <a:off x="3360099" y="2656805"/>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QUALITY CONTROL</a:t>
            </a:r>
          </a:p>
        </p:txBody>
      </p:sp>
      <p:sp>
        <p:nvSpPr>
          <p:cNvPr id="16" name="15 Rectángulo redondeado"/>
          <p:cNvSpPr/>
          <p:nvPr/>
        </p:nvSpPr>
        <p:spPr>
          <a:xfrm>
            <a:off x="3360544" y="3327991"/>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NORMALIZATION</a:t>
            </a:r>
          </a:p>
        </p:txBody>
      </p:sp>
      <p:sp>
        <p:nvSpPr>
          <p:cNvPr id="17"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ANALYSIS</a:t>
            </a:r>
          </a:p>
        </p:txBody>
      </p:sp>
      <p:sp>
        <p:nvSpPr>
          <p:cNvPr id="18"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ESTIMATION</a:t>
            </a:r>
          </a:p>
        </p:txBody>
      </p:sp>
      <p:sp>
        <p:nvSpPr>
          <p:cNvPr id="19"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TESTING</a:t>
            </a:r>
          </a:p>
        </p:txBody>
      </p:sp>
      <p:sp>
        <p:nvSpPr>
          <p:cNvPr id="20"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CLUSTERING</a:t>
            </a:r>
          </a:p>
        </p:txBody>
      </p:sp>
      <p:sp>
        <p:nvSpPr>
          <p:cNvPr id="22"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FILTERING</a:t>
            </a:r>
          </a:p>
        </p:txBody>
      </p:sp>
      <p:sp>
        <p:nvSpPr>
          <p:cNvPr id="23"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VERIFICATION AND INTERPRETATION</a:t>
            </a:r>
          </a:p>
        </p:txBody>
      </p:sp>
      <p:sp>
        <p:nvSpPr>
          <p:cNvPr id="24"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33 Conector recto"/>
          <p:cNvCxnSpPr>
            <a:stCxn id="23"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5"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595282" y="1285860"/>
            <a:ext cx="7000924" cy="4929222"/>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Introduction to microarrays technology (expression Arrays)</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Microarray Data Analysis</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Introduction to Biological Significance</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Example of a microarray analysis with R</a:t>
            </a:r>
          </a:p>
          <a:p>
            <a:pPr marL="798875" lvl="1" indent="-358775">
              <a:buFont typeface="Calibri" pitchFamily="34" charset="0"/>
              <a:buAutoNum type="arabicPeriod"/>
            </a:pPr>
            <a:endParaRPr lang="en-GB" sz="1400" dirty="0">
              <a:ea typeface="ＭＳ Ｐゴシック" pitchFamily="34" charset="-128"/>
            </a:endParaRPr>
          </a:p>
          <a:p>
            <a:pPr marL="358775" indent="-358775">
              <a:buFont typeface="Calibri" pitchFamily="34" charset="0"/>
              <a:buAutoNum type="arabicPeriod"/>
            </a:pPr>
            <a:endParaRPr lang="en-GB" sz="2000" dirty="0">
              <a:ea typeface="ＭＳ Ｐゴシック" pitchFamily="34" charset="-128"/>
            </a:endParaRPr>
          </a:p>
        </p:txBody>
      </p:sp>
      <p:sp>
        <p:nvSpPr>
          <p:cNvPr id="3" name="1 Título"/>
          <p:cNvSpPr txBox="1">
            <a:spLocks/>
          </p:cNvSpPr>
          <p:nvPr/>
        </p:nvSpPr>
        <p:spPr>
          <a:xfrm>
            <a:off x="166654" y="642918"/>
            <a:ext cx="8915400" cy="47667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2800" b="1" i="0" u="sng" strike="noStrike" kern="1200" cap="none" spc="0" normalizeH="0" baseline="0" noProof="0" dirty="0">
                <a:ln>
                  <a:noFill/>
                </a:ln>
                <a:solidFill>
                  <a:schemeClr val="accent1"/>
                </a:solidFill>
                <a:effectLst/>
                <a:uLnTx/>
                <a:uFillTx/>
                <a:latin typeface="Calibri" pitchFamily="34" charset="0"/>
                <a:ea typeface="+mj-ea"/>
                <a:cs typeface="+mj-cs"/>
              </a:rPr>
              <a:t>Table of contents</a:t>
            </a:r>
          </a:p>
        </p:txBody>
      </p:sp>
      <p:pic>
        <p:nvPicPr>
          <p:cNvPr id="4" name="Picture 2" descr="http://upci.upmc.edu/cgf/images/img_genome-wide_human.jpg"/>
          <p:cNvPicPr>
            <a:picLocks noChangeAspect="1" noChangeArrowheads="1"/>
          </p:cNvPicPr>
          <p:nvPr/>
        </p:nvPicPr>
        <p:blipFill>
          <a:blip r:embed="rId2" cstate="print"/>
          <a:srcRect/>
          <a:stretch>
            <a:fillRect/>
          </a:stretch>
        </p:blipFill>
        <p:spPr bwMode="auto">
          <a:xfrm>
            <a:off x="1381100" y="3929066"/>
            <a:ext cx="2857500" cy="1647825"/>
          </a:xfrm>
          <a:prstGeom prst="rect">
            <a:avLst/>
          </a:prstGeom>
          <a:noFill/>
        </p:spPr>
      </p:pic>
      <p:pic>
        <p:nvPicPr>
          <p:cNvPr id="5" name="Picture 4" descr="http://previews.123rf.com/images/radiantskies/radiantskies1301/radiantskies130101158/17319708-Abstract-word-cloud-for-Data-analysis-with-related-tags-and-terms-Stock-Photo.jpg"/>
          <p:cNvPicPr>
            <a:picLocks noChangeAspect="1" noChangeArrowheads="1"/>
          </p:cNvPicPr>
          <p:nvPr/>
        </p:nvPicPr>
        <p:blipFill>
          <a:blip r:embed="rId3" cstate="print"/>
          <a:srcRect/>
          <a:stretch>
            <a:fillRect/>
          </a:stretch>
        </p:blipFill>
        <p:spPr bwMode="auto">
          <a:xfrm>
            <a:off x="5524504" y="2571744"/>
            <a:ext cx="3235113" cy="2675190"/>
          </a:xfrm>
          <a:prstGeom prst="rect">
            <a:avLst/>
          </a:prstGeom>
          <a:noFill/>
        </p:spPr>
      </p:pic>
    </p:spTree>
    <p:extLst>
      <p:ext uri="{BB962C8B-B14F-4D97-AF65-F5344CB8AC3E}">
        <p14:creationId xmlns:p14="http://schemas.microsoft.com/office/powerpoint/2010/main" val="358276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502036"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NORMALIZATION</a:t>
            </a:r>
          </a:p>
        </p:txBody>
      </p:sp>
      <p:sp>
        <p:nvSpPr>
          <p:cNvPr id="14" name="13 CuadroTexto"/>
          <p:cNvSpPr txBox="1"/>
          <p:nvPr/>
        </p:nvSpPr>
        <p:spPr>
          <a:xfrm>
            <a:off x="560512" y="1196752"/>
            <a:ext cx="8640960" cy="4093428"/>
          </a:xfrm>
          <a:prstGeom prst="rect">
            <a:avLst/>
          </a:prstGeom>
          <a:noFill/>
        </p:spPr>
        <p:txBody>
          <a:bodyPr wrap="square" rtlCol="0">
            <a:spAutoFit/>
          </a:bodyPr>
          <a:lstStyle/>
          <a:p>
            <a:r>
              <a:rPr lang="en-US" sz="2000" dirty="0">
                <a:solidFill>
                  <a:schemeClr val="bg1">
                    <a:lumMod val="50000"/>
                  </a:schemeClr>
                </a:solidFill>
              </a:rPr>
              <a:t>It is very important (essential) to normalize your data. </a:t>
            </a:r>
          </a:p>
          <a:p>
            <a:endParaRPr lang="en-US" sz="2000" dirty="0">
              <a:solidFill>
                <a:schemeClr val="bg1">
                  <a:lumMod val="50000"/>
                </a:schemeClr>
              </a:solidFill>
            </a:endParaRPr>
          </a:p>
          <a:p>
            <a:r>
              <a:rPr lang="en-US" sz="2000" dirty="0">
                <a:solidFill>
                  <a:schemeClr val="bg1">
                    <a:lumMod val="50000"/>
                  </a:schemeClr>
                </a:solidFill>
              </a:rPr>
              <a:t>Why normalization?</a:t>
            </a:r>
          </a:p>
          <a:p>
            <a:pPr marL="801688" lvl="1" indent="-344488">
              <a:lnSpc>
                <a:spcPct val="150000"/>
              </a:lnSpc>
              <a:buFont typeface="+mj-lt"/>
              <a:buAutoNum type="arabicPeriod"/>
            </a:pPr>
            <a:r>
              <a:rPr lang="en-US" sz="2000" dirty="0">
                <a:solidFill>
                  <a:schemeClr val="bg1">
                    <a:lumMod val="50000"/>
                  </a:schemeClr>
                </a:solidFill>
              </a:rPr>
              <a:t>To remove systematic biases:</a:t>
            </a:r>
          </a:p>
          <a:p>
            <a:pPr marL="1165225" lvl="2" indent="-263525">
              <a:buFont typeface="Arial" pitchFamily="34" charset="0"/>
              <a:buChar char="•"/>
            </a:pPr>
            <a:r>
              <a:rPr lang="en-US" sz="2000" dirty="0">
                <a:solidFill>
                  <a:schemeClr val="bg1">
                    <a:lumMod val="50000"/>
                  </a:schemeClr>
                </a:solidFill>
              </a:rPr>
              <a:t>Sample preparation</a:t>
            </a:r>
          </a:p>
          <a:p>
            <a:pPr marL="1165225" lvl="2" indent="-263525">
              <a:buFont typeface="Arial" pitchFamily="34" charset="0"/>
              <a:buChar char="•"/>
            </a:pPr>
            <a:r>
              <a:rPr lang="en-US" sz="2000" dirty="0">
                <a:solidFill>
                  <a:schemeClr val="bg1">
                    <a:lumMod val="50000"/>
                  </a:schemeClr>
                </a:solidFill>
              </a:rPr>
              <a:t>Variability in hybridization</a:t>
            </a:r>
          </a:p>
          <a:p>
            <a:pPr marL="1165225" lvl="2" indent="-263525">
              <a:buFont typeface="Arial" pitchFamily="34" charset="0"/>
              <a:buChar char="•"/>
            </a:pPr>
            <a:r>
              <a:rPr lang="en-US" sz="2000" dirty="0">
                <a:solidFill>
                  <a:schemeClr val="bg1">
                    <a:lumMod val="50000"/>
                  </a:schemeClr>
                </a:solidFill>
              </a:rPr>
              <a:t>Scanner settings</a:t>
            </a:r>
          </a:p>
          <a:p>
            <a:pPr marL="1165225" lvl="2" indent="-263525">
              <a:buFont typeface="Arial" pitchFamily="34" charset="0"/>
              <a:buChar char="•"/>
            </a:pPr>
            <a:r>
              <a:rPr lang="en-US" sz="2000" dirty="0">
                <a:solidFill>
                  <a:schemeClr val="bg1">
                    <a:lumMod val="50000"/>
                  </a:schemeClr>
                </a:solidFill>
              </a:rPr>
              <a:t>Experimenter bias</a:t>
            </a:r>
          </a:p>
          <a:p>
            <a:pPr marL="801688" lvl="1" indent="-344488">
              <a:lnSpc>
                <a:spcPct val="150000"/>
              </a:lnSpc>
              <a:buFont typeface="+mj-lt"/>
              <a:buAutoNum type="arabicPeriod"/>
            </a:pPr>
            <a:r>
              <a:rPr lang="en-US" sz="2000" dirty="0">
                <a:solidFill>
                  <a:schemeClr val="bg1">
                    <a:lumMod val="50000"/>
                  </a:schemeClr>
                </a:solidFill>
              </a:rPr>
              <a:t>To achieve a measured scale such that:</a:t>
            </a:r>
          </a:p>
          <a:p>
            <a:pPr marL="1165225" lvl="2" indent="-263525">
              <a:buFont typeface="Arial" pitchFamily="34" charset="0"/>
              <a:buChar char="•"/>
            </a:pPr>
            <a:r>
              <a:rPr lang="en-US" sz="2000" dirty="0">
                <a:solidFill>
                  <a:schemeClr val="bg1">
                    <a:lumMod val="50000"/>
                  </a:schemeClr>
                </a:solidFill>
              </a:rPr>
              <a:t>Has the same origin for all spots</a:t>
            </a:r>
          </a:p>
          <a:p>
            <a:pPr marL="1165225" lvl="2" indent="-263525">
              <a:buFont typeface="Arial" pitchFamily="34" charset="0"/>
              <a:buChar char="•"/>
            </a:pPr>
            <a:r>
              <a:rPr lang="en-US" sz="2000" dirty="0">
                <a:solidFill>
                  <a:schemeClr val="bg1">
                    <a:lumMod val="50000"/>
                  </a:schemeClr>
                </a:solidFill>
              </a:rPr>
              <a:t>Linear relationship with mRNA quantity</a:t>
            </a:r>
          </a:p>
          <a:p>
            <a:pPr marL="1371600" lvl="2" indent="-457200"/>
            <a:endParaRPr lang="en-US" sz="2000" dirty="0">
              <a:solidFill>
                <a:schemeClr val="bg1">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502036"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NORMALIZATION</a:t>
            </a:r>
          </a:p>
        </p:txBody>
      </p:sp>
      <p:sp>
        <p:nvSpPr>
          <p:cNvPr id="14" name="13 CuadroTexto"/>
          <p:cNvSpPr txBox="1"/>
          <p:nvPr/>
        </p:nvSpPr>
        <p:spPr>
          <a:xfrm>
            <a:off x="560512" y="1196752"/>
            <a:ext cx="8640960" cy="4401205"/>
          </a:xfrm>
          <a:prstGeom prst="rect">
            <a:avLst/>
          </a:prstGeom>
          <a:noFill/>
        </p:spPr>
        <p:txBody>
          <a:bodyPr wrap="square" rtlCol="0">
            <a:spAutoFit/>
          </a:bodyPr>
          <a:lstStyle/>
          <a:p>
            <a:pPr algn="just"/>
            <a:r>
              <a:rPr lang="en-US" sz="2000" dirty="0">
                <a:solidFill>
                  <a:schemeClr val="bg1">
                    <a:lumMod val="50000"/>
                  </a:schemeClr>
                </a:solidFill>
              </a:rPr>
              <a:t>There exist different methods:</a:t>
            </a:r>
          </a:p>
          <a:p>
            <a:pPr algn="just"/>
            <a:endParaRPr lang="en-US" sz="2000" dirty="0">
              <a:solidFill>
                <a:schemeClr val="bg1">
                  <a:lumMod val="50000"/>
                </a:schemeClr>
              </a:solidFill>
            </a:endParaRPr>
          </a:p>
          <a:p>
            <a:pPr marL="538163" lvl="1" indent="-80963" algn="just">
              <a:buFont typeface="Arial" pitchFamily="34" charset="0"/>
              <a:buChar char="•"/>
            </a:pPr>
            <a:r>
              <a:rPr lang="en-US" sz="2000" b="1" dirty="0">
                <a:solidFill>
                  <a:schemeClr val="bg1">
                    <a:lumMod val="50000"/>
                  </a:schemeClr>
                </a:solidFill>
              </a:rPr>
              <a:t>RMA (Robust </a:t>
            </a:r>
            <a:r>
              <a:rPr lang="en-US" sz="2000" b="1" dirty="0" err="1">
                <a:solidFill>
                  <a:schemeClr val="bg1">
                    <a:lumMod val="50000"/>
                  </a:schemeClr>
                </a:solidFill>
              </a:rPr>
              <a:t>Multiarray</a:t>
            </a:r>
            <a:r>
              <a:rPr lang="en-US" sz="2000" b="1" dirty="0">
                <a:solidFill>
                  <a:schemeClr val="bg1">
                    <a:lumMod val="50000"/>
                  </a:schemeClr>
                </a:solidFill>
              </a:rPr>
              <a:t> Average):</a:t>
            </a:r>
            <a:r>
              <a:rPr lang="en-US" sz="2000" dirty="0">
                <a:solidFill>
                  <a:schemeClr val="bg1">
                    <a:lumMod val="50000"/>
                  </a:schemeClr>
                </a:solidFill>
              </a:rPr>
              <a:t> Performs background correction, normalization, and summarization in a modular way. RMA does not take in account unspecific probe hybridization in probe set background calculation (Irizarry et al., 2003)</a:t>
            </a:r>
          </a:p>
          <a:p>
            <a:pPr marL="538163" lvl="1" indent="-80963" algn="just">
              <a:buFont typeface="Arial" pitchFamily="34" charset="0"/>
              <a:buChar char="•"/>
            </a:pPr>
            <a:endParaRPr lang="en-US" sz="2000" b="1" dirty="0">
              <a:solidFill>
                <a:schemeClr val="bg1">
                  <a:lumMod val="50000"/>
                </a:schemeClr>
              </a:solidFill>
            </a:endParaRPr>
          </a:p>
          <a:p>
            <a:pPr marL="538163" lvl="1" indent="-80963" algn="just">
              <a:buFont typeface="Arial" pitchFamily="34" charset="0"/>
              <a:buChar char="•"/>
            </a:pPr>
            <a:r>
              <a:rPr lang="en-US" sz="2000" b="1" dirty="0">
                <a:solidFill>
                  <a:schemeClr val="bg1">
                    <a:lumMod val="50000"/>
                  </a:schemeClr>
                </a:solidFill>
              </a:rPr>
              <a:t>GCRMA:</a:t>
            </a:r>
            <a:r>
              <a:rPr lang="en-US" sz="2000" dirty="0">
                <a:solidFill>
                  <a:schemeClr val="bg1">
                    <a:lumMod val="50000"/>
                  </a:schemeClr>
                </a:solidFill>
              </a:rPr>
              <a:t> is a version of RMA with a background correction component that makes use of a probe sequence information (Wu et al., 2004)</a:t>
            </a:r>
          </a:p>
          <a:p>
            <a:pPr marL="538163" lvl="1" indent="-80963" algn="just">
              <a:buFont typeface="Arial" pitchFamily="34" charset="0"/>
              <a:buChar char="•"/>
            </a:pPr>
            <a:endParaRPr lang="en-US" sz="2000" b="1" dirty="0">
              <a:solidFill>
                <a:schemeClr val="bg1">
                  <a:lumMod val="50000"/>
                </a:schemeClr>
              </a:solidFill>
            </a:endParaRPr>
          </a:p>
          <a:p>
            <a:pPr marL="538163" lvl="1" indent="-80963" algn="just">
              <a:buFont typeface="Arial" pitchFamily="34" charset="0"/>
              <a:buChar char="•"/>
            </a:pPr>
            <a:r>
              <a:rPr lang="en-US" sz="2000" b="1" dirty="0">
                <a:solidFill>
                  <a:schemeClr val="bg1">
                    <a:lumMod val="50000"/>
                  </a:schemeClr>
                </a:solidFill>
              </a:rPr>
              <a:t>PLIER (Probe logarithmic error intensity estimate)</a:t>
            </a:r>
            <a:r>
              <a:rPr lang="en-US" sz="2000" dirty="0">
                <a:solidFill>
                  <a:schemeClr val="bg1">
                    <a:lumMod val="50000"/>
                  </a:schemeClr>
                </a:solidFill>
              </a:rPr>
              <a:t>: this method produces an improved signal by accounting for experimentally observed patterns in probe behavior and handling error at the appropriately low and high signal values</a:t>
            </a:r>
            <a:endParaRPr lang="en-US" sz="2000" b="1" dirty="0">
              <a:solidFill>
                <a:schemeClr val="bg1">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435818"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NORMALIZATION</a:t>
            </a:r>
          </a:p>
        </p:txBody>
      </p:sp>
      <p:sp>
        <p:nvSpPr>
          <p:cNvPr id="14" name="13 CuadroTexto"/>
          <p:cNvSpPr txBox="1"/>
          <p:nvPr/>
        </p:nvSpPr>
        <p:spPr>
          <a:xfrm>
            <a:off x="560512" y="1196752"/>
            <a:ext cx="8424936" cy="3170099"/>
          </a:xfrm>
          <a:prstGeom prst="rect">
            <a:avLst/>
          </a:prstGeom>
          <a:noFill/>
        </p:spPr>
        <p:txBody>
          <a:bodyPr wrap="square" rtlCol="0">
            <a:spAutoFit/>
          </a:bodyPr>
          <a:lstStyle/>
          <a:p>
            <a:r>
              <a:rPr lang="en-US" sz="2000" dirty="0">
                <a:solidFill>
                  <a:schemeClr val="bg1">
                    <a:lumMod val="50000"/>
                  </a:schemeClr>
                </a:solidFill>
              </a:rPr>
              <a:t>Nevertheless the steps they perform are common.</a:t>
            </a:r>
          </a:p>
          <a:p>
            <a:endParaRPr lang="en-US" sz="2000" dirty="0">
              <a:solidFill>
                <a:schemeClr val="bg1">
                  <a:lumMod val="50000"/>
                </a:schemeClr>
              </a:solidFill>
            </a:endParaRPr>
          </a:p>
          <a:p>
            <a:r>
              <a:rPr lang="en-US" sz="2000" dirty="0">
                <a:solidFill>
                  <a:schemeClr val="bg1">
                    <a:lumMod val="50000"/>
                  </a:schemeClr>
                </a:solidFill>
              </a:rPr>
              <a:t>General steps:</a:t>
            </a:r>
          </a:p>
          <a:p>
            <a:pPr marL="801688" lvl="1" indent="-344488">
              <a:lnSpc>
                <a:spcPct val="150000"/>
              </a:lnSpc>
              <a:buFont typeface="+mj-lt"/>
              <a:buAutoNum type="arabicPeriod"/>
            </a:pPr>
            <a:r>
              <a:rPr lang="en-US" sz="2000" dirty="0">
                <a:solidFill>
                  <a:schemeClr val="bg1">
                    <a:lumMod val="50000"/>
                  </a:schemeClr>
                </a:solidFill>
                <a:effectLst>
                  <a:outerShdw blurRad="38100" dist="38100" dir="2700000" algn="tl">
                    <a:srgbClr val="000000">
                      <a:alpha val="43137"/>
                    </a:srgbClr>
                  </a:outerShdw>
                </a:effectLst>
              </a:rPr>
              <a:t>Background</a:t>
            </a:r>
            <a:r>
              <a:rPr lang="en-US" sz="2000" dirty="0">
                <a:solidFill>
                  <a:schemeClr val="bg1">
                    <a:lumMod val="50000"/>
                  </a:schemeClr>
                </a:solidFill>
              </a:rPr>
              <a:t> correction: correction of the scale origin for spots</a:t>
            </a:r>
          </a:p>
          <a:p>
            <a:pPr marL="801688" lvl="1" indent="-344488">
              <a:lnSpc>
                <a:spcPct val="150000"/>
              </a:lnSpc>
              <a:buFont typeface="+mj-lt"/>
              <a:buAutoNum type="arabicPeriod"/>
            </a:pPr>
            <a:r>
              <a:rPr lang="en-US" sz="2000" dirty="0">
                <a:solidFill>
                  <a:schemeClr val="bg1">
                    <a:lumMod val="50000"/>
                  </a:schemeClr>
                </a:solidFill>
                <a:effectLst>
                  <a:outerShdw blurRad="38100" dist="38100" dir="2700000" algn="tl">
                    <a:srgbClr val="000000">
                      <a:alpha val="43137"/>
                    </a:srgbClr>
                  </a:outerShdw>
                </a:effectLst>
              </a:rPr>
              <a:t>Normalization</a:t>
            </a:r>
            <a:r>
              <a:rPr lang="en-US" sz="2000" dirty="0">
                <a:solidFill>
                  <a:schemeClr val="bg1">
                    <a:lumMod val="50000"/>
                  </a:schemeClr>
                </a:solidFill>
              </a:rPr>
              <a:t>: standardizing the scale unit. I</a:t>
            </a:r>
            <a:r>
              <a:rPr lang="en-US" sz="2000" dirty="0">
                <a:solidFill>
                  <a:schemeClr val="bg1">
                    <a:lumMod val="50000"/>
                  </a:schemeClr>
                </a:solidFill>
                <a:effectLst>
                  <a:outerShdw blurRad="38100" dist="38100" dir="2700000" algn="tl">
                    <a:srgbClr val="000000">
                      <a:alpha val="43137"/>
                    </a:srgbClr>
                  </a:outerShdw>
                </a:effectLst>
              </a:rPr>
              <a:t>ntensity calculation</a:t>
            </a:r>
          </a:p>
          <a:p>
            <a:pPr marL="801688" lvl="1" indent="-344488">
              <a:lnSpc>
                <a:spcPct val="150000"/>
              </a:lnSpc>
              <a:buFont typeface="+mj-lt"/>
              <a:buAutoNum type="arabicPeriod"/>
            </a:pPr>
            <a:r>
              <a:rPr lang="en-US" sz="2000" dirty="0">
                <a:solidFill>
                  <a:schemeClr val="bg1">
                    <a:lumMod val="50000"/>
                  </a:schemeClr>
                </a:solidFill>
                <a:effectLst>
                  <a:outerShdw blurRad="38100" dist="38100" dir="2700000" algn="tl">
                    <a:srgbClr val="000000">
                      <a:alpha val="43137"/>
                    </a:srgbClr>
                  </a:outerShdw>
                </a:effectLst>
              </a:rPr>
              <a:t>Summary</a:t>
            </a:r>
            <a:r>
              <a:rPr lang="en-US" sz="2000" dirty="0">
                <a:solidFill>
                  <a:schemeClr val="bg1">
                    <a:lumMod val="50000"/>
                  </a:schemeClr>
                </a:solidFill>
              </a:rPr>
              <a:t> of information of several spots into a single measure for each gene</a:t>
            </a:r>
          </a:p>
          <a:p>
            <a:pPr marL="1371600" lvl="2" indent="-457200">
              <a:buFont typeface="+mj-lt"/>
              <a:buAutoNum type="arabicPeriod"/>
            </a:pPr>
            <a:endParaRPr lang="en-US" sz="2000" dirty="0">
              <a:solidFill>
                <a:schemeClr val="bg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Rectángulo redondeado"/>
          <p:cNvSpPr/>
          <p:nvPr/>
        </p:nvSpPr>
        <p:spPr>
          <a:xfrm>
            <a:off x="3345645" y="57148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QUESTION</a:t>
            </a:r>
          </a:p>
        </p:txBody>
      </p:sp>
      <p:sp>
        <p:nvSpPr>
          <p:cNvPr id="13" name="12 Rectángulo redondeado"/>
          <p:cNvSpPr/>
          <p:nvPr/>
        </p:nvSpPr>
        <p:spPr>
          <a:xfrm>
            <a:off x="3345645" y="128586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EXPERIMENTAL DESIGN</a:t>
            </a:r>
          </a:p>
        </p:txBody>
      </p:sp>
      <p:sp>
        <p:nvSpPr>
          <p:cNvPr id="14" name="13 Rectángulo redondeado"/>
          <p:cNvSpPr/>
          <p:nvPr/>
        </p:nvSpPr>
        <p:spPr>
          <a:xfrm>
            <a:off x="3355891" y="1974330"/>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MICROARRAY EXPERIMENT</a:t>
            </a:r>
          </a:p>
        </p:txBody>
      </p:sp>
      <p:sp>
        <p:nvSpPr>
          <p:cNvPr id="15" name="14 Rectángulo redondeado"/>
          <p:cNvSpPr/>
          <p:nvPr/>
        </p:nvSpPr>
        <p:spPr>
          <a:xfrm>
            <a:off x="3360099" y="2656805"/>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QUALITY CONTROL</a:t>
            </a:r>
          </a:p>
        </p:txBody>
      </p:sp>
      <p:sp>
        <p:nvSpPr>
          <p:cNvPr id="16" name="15 Rectángulo redondeado"/>
          <p:cNvSpPr/>
          <p:nvPr/>
        </p:nvSpPr>
        <p:spPr>
          <a:xfrm>
            <a:off x="3360544" y="3327991"/>
            <a:ext cx="2357454" cy="4286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NORMALIZATION</a:t>
            </a:r>
          </a:p>
        </p:txBody>
      </p:sp>
      <p:sp>
        <p:nvSpPr>
          <p:cNvPr id="17" name="16 Rectángulo redondeado"/>
          <p:cNvSpPr/>
          <p:nvPr/>
        </p:nvSpPr>
        <p:spPr>
          <a:xfrm>
            <a:off x="952472" y="4000504"/>
            <a:ext cx="7500990" cy="121444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ANALYSIS</a:t>
            </a:r>
          </a:p>
        </p:txBody>
      </p:sp>
      <p:sp>
        <p:nvSpPr>
          <p:cNvPr id="18"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ESTIMATION</a:t>
            </a:r>
          </a:p>
        </p:txBody>
      </p:sp>
      <p:sp>
        <p:nvSpPr>
          <p:cNvPr id="19"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TESTING</a:t>
            </a:r>
          </a:p>
        </p:txBody>
      </p:sp>
      <p:sp>
        <p:nvSpPr>
          <p:cNvPr id="20"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CLUSTERING</a:t>
            </a:r>
          </a:p>
        </p:txBody>
      </p:sp>
      <p:sp>
        <p:nvSpPr>
          <p:cNvPr id="22"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FILTERING</a:t>
            </a:r>
          </a:p>
        </p:txBody>
      </p:sp>
      <p:sp>
        <p:nvSpPr>
          <p:cNvPr id="23"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BIOLOGICAL VERIFICATION AND INTERPRETATION</a:t>
            </a:r>
          </a:p>
        </p:txBody>
      </p:sp>
      <p:sp>
        <p:nvSpPr>
          <p:cNvPr id="24"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33 Conector recto"/>
          <p:cNvCxnSpPr>
            <a:stCxn id="23"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5"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9652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FILTERING</a:t>
            </a:r>
          </a:p>
        </p:txBody>
      </p:sp>
      <p:sp>
        <p:nvSpPr>
          <p:cNvPr id="7" name="6 CuadroTexto"/>
          <p:cNvSpPr txBox="1"/>
          <p:nvPr/>
        </p:nvSpPr>
        <p:spPr>
          <a:xfrm>
            <a:off x="738158" y="1357298"/>
            <a:ext cx="8643998" cy="2169825"/>
          </a:xfrm>
          <a:prstGeom prst="rect">
            <a:avLst/>
          </a:prstGeom>
          <a:noFill/>
        </p:spPr>
        <p:txBody>
          <a:bodyPr wrap="square" rtlCol="0">
            <a:spAutoFit/>
          </a:bodyPr>
          <a:lstStyle/>
          <a:p>
            <a:pPr marL="85725" indent="-85725" algn="just">
              <a:lnSpc>
                <a:spcPct val="150000"/>
              </a:lnSpc>
              <a:buFont typeface="Arial" pitchFamily="34" charset="0"/>
              <a:buChar char="•"/>
            </a:pPr>
            <a:r>
              <a:rPr lang="en-US" u="none" dirty="0">
                <a:solidFill>
                  <a:schemeClr val="bg1">
                    <a:lumMod val="50000"/>
                  </a:schemeClr>
                </a:solidFill>
              </a:rPr>
              <a:t> In a microarray experiment only a few hundreds/thousand of genes change their expression due to the different conditions</a:t>
            </a:r>
          </a:p>
          <a:p>
            <a:pPr marL="85725" indent="-85725" algn="just">
              <a:lnSpc>
                <a:spcPct val="150000"/>
              </a:lnSpc>
              <a:buFont typeface="Arial" pitchFamily="34" charset="0"/>
              <a:buChar char="•"/>
            </a:pPr>
            <a:endParaRPr lang="en-US" u="none" dirty="0">
              <a:solidFill>
                <a:schemeClr val="bg1">
                  <a:lumMod val="50000"/>
                </a:schemeClr>
              </a:solidFill>
            </a:endParaRPr>
          </a:p>
          <a:p>
            <a:pPr marL="85725" indent="-85725" algn="just">
              <a:lnSpc>
                <a:spcPct val="150000"/>
              </a:lnSpc>
              <a:buFont typeface="Arial" pitchFamily="34" charset="0"/>
              <a:buChar char="•"/>
            </a:pPr>
            <a:r>
              <a:rPr lang="en-US" u="none" dirty="0">
                <a:solidFill>
                  <a:schemeClr val="bg1">
                    <a:lumMod val="50000"/>
                  </a:schemeClr>
                </a:solidFill>
              </a:rPr>
              <a:t>Researcher is interested in keeping the number of tests/genes as low as possible while keeping the interesting genes in the selected subset.</a:t>
            </a:r>
          </a:p>
        </p:txBody>
      </p:sp>
      <p:sp>
        <p:nvSpPr>
          <p:cNvPr id="8" name="7 CuadroTexto"/>
          <p:cNvSpPr txBox="1"/>
          <p:nvPr/>
        </p:nvSpPr>
        <p:spPr>
          <a:xfrm>
            <a:off x="1023910" y="4714884"/>
            <a:ext cx="3500462" cy="1200329"/>
          </a:xfrm>
          <a:prstGeom prst="rect">
            <a:avLst/>
          </a:prstGeom>
          <a:noFill/>
        </p:spPr>
        <p:txBody>
          <a:bodyPr wrap="square" rtlCol="0">
            <a:spAutoFit/>
          </a:bodyPr>
          <a:lstStyle/>
          <a:p>
            <a:pPr algn="just"/>
            <a:r>
              <a:rPr lang="en-US" u="none" dirty="0">
                <a:solidFill>
                  <a:schemeClr val="bg1">
                    <a:lumMod val="50000"/>
                  </a:schemeClr>
                </a:solidFill>
              </a:rPr>
              <a:t>Genes that do not change introduce noise, therefore is better not to be present when the statistical analysis is done</a:t>
            </a:r>
          </a:p>
        </p:txBody>
      </p:sp>
      <p:sp>
        <p:nvSpPr>
          <p:cNvPr id="9" name="8 Flecha abajo"/>
          <p:cNvSpPr/>
          <p:nvPr/>
        </p:nvSpPr>
        <p:spPr bwMode="auto">
          <a:xfrm>
            <a:off x="2238356" y="3786190"/>
            <a:ext cx="714380" cy="785818"/>
          </a:xfrm>
          <a:prstGeom prst="downArrow">
            <a:avLst/>
          </a:prstGeom>
          <a:solidFill>
            <a:schemeClr val="accent1"/>
          </a:solidFill>
          <a:ln w="9525" cap="flat" cmpd="sng" algn="ctr">
            <a:solidFill>
              <a:srgbClr val="9900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ca-ES" sz="1800" b="0" i="0" u="sng" strike="noStrike" cap="none" normalizeH="0" baseline="0">
              <a:ln>
                <a:noFill/>
              </a:ln>
              <a:solidFill>
                <a:schemeClr val="tx1"/>
              </a:solidFill>
              <a:effectLst/>
              <a:latin typeface="Arial" charset="0"/>
            </a:endParaRPr>
          </a:p>
        </p:txBody>
      </p:sp>
      <p:pic>
        <p:nvPicPr>
          <p:cNvPr id="44036" name="Picture 4" descr="http://hollyhierman.com/wp-content/uploads/2013/08/Filter.gif"/>
          <p:cNvPicPr>
            <a:picLocks noChangeAspect="1" noChangeArrowheads="1"/>
          </p:cNvPicPr>
          <p:nvPr/>
        </p:nvPicPr>
        <p:blipFill>
          <a:blip r:embed="rId3" cstate="print"/>
          <a:srcRect/>
          <a:stretch>
            <a:fillRect/>
          </a:stretch>
        </p:blipFill>
        <p:spPr bwMode="auto">
          <a:xfrm>
            <a:off x="6453198" y="3786190"/>
            <a:ext cx="2143123" cy="225238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9652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FILTERING</a:t>
            </a:r>
          </a:p>
        </p:txBody>
      </p:sp>
      <p:sp>
        <p:nvSpPr>
          <p:cNvPr id="6" name="5 CuadroTexto"/>
          <p:cNvSpPr txBox="1"/>
          <p:nvPr/>
        </p:nvSpPr>
        <p:spPr>
          <a:xfrm>
            <a:off x="809596" y="1357298"/>
            <a:ext cx="8501122" cy="4662815"/>
          </a:xfrm>
          <a:prstGeom prst="rect">
            <a:avLst/>
          </a:prstGeom>
          <a:noFill/>
        </p:spPr>
        <p:txBody>
          <a:bodyPr wrap="square" rtlCol="0">
            <a:spAutoFit/>
          </a:bodyPr>
          <a:lstStyle/>
          <a:p>
            <a:pPr algn="just"/>
            <a:r>
              <a:rPr lang="en-US" u="none" dirty="0">
                <a:solidFill>
                  <a:schemeClr val="bg1">
                    <a:lumMod val="50000"/>
                  </a:schemeClr>
                </a:solidFill>
              </a:rPr>
              <a:t>There exist different types of filtering:</a:t>
            </a:r>
          </a:p>
          <a:p>
            <a:pPr algn="just"/>
            <a:endParaRPr lang="en-US" u="none" dirty="0">
              <a:solidFill>
                <a:schemeClr val="bg1">
                  <a:lumMod val="50000"/>
                </a:schemeClr>
              </a:solidFill>
            </a:endParaRPr>
          </a:p>
          <a:p>
            <a:pPr lvl="1" algn="just">
              <a:buFont typeface="Arial" pitchFamily="34" charset="0"/>
              <a:buChar char="•"/>
            </a:pPr>
            <a:r>
              <a:rPr lang="en-US" u="none" dirty="0">
                <a:solidFill>
                  <a:schemeClr val="bg1">
                    <a:lumMod val="50000"/>
                  </a:schemeClr>
                </a:solidFill>
              </a:rPr>
              <a:t> </a:t>
            </a:r>
            <a:r>
              <a:rPr lang="en-US" dirty="0">
                <a:solidFill>
                  <a:schemeClr val="bg1">
                    <a:lumMod val="50000"/>
                  </a:schemeClr>
                </a:solidFill>
              </a:rPr>
              <a:t>Annotation</a:t>
            </a:r>
            <a:r>
              <a:rPr lang="en-US" u="none" dirty="0">
                <a:solidFill>
                  <a:schemeClr val="bg1">
                    <a:lumMod val="50000"/>
                  </a:schemeClr>
                </a:solidFill>
              </a:rPr>
              <a:t> features (specific):</a:t>
            </a:r>
          </a:p>
          <a:p>
            <a:pPr marL="1073150" lvl="2" indent="-158750" algn="just">
              <a:lnSpc>
                <a:spcPct val="150000"/>
              </a:lnSpc>
              <a:buFont typeface="Wingdings" pitchFamily="2" charset="2"/>
              <a:buChar char="§"/>
            </a:pPr>
            <a:r>
              <a:rPr lang="en-US" u="none" dirty="0">
                <a:solidFill>
                  <a:schemeClr val="bg1">
                    <a:lumMod val="50000"/>
                  </a:schemeClr>
                </a:solidFill>
              </a:rPr>
              <a:t>Specific gene features (i.e. GO term, presence of transcriptional regulative elements in promoters, etc.)</a:t>
            </a:r>
          </a:p>
          <a:p>
            <a:pPr marL="1073150" lvl="2" indent="-158750" algn="just">
              <a:lnSpc>
                <a:spcPct val="150000"/>
              </a:lnSpc>
            </a:pPr>
            <a:endParaRPr lang="en-US" u="none" dirty="0">
              <a:solidFill>
                <a:schemeClr val="bg1">
                  <a:lumMod val="50000"/>
                </a:schemeClr>
              </a:solidFill>
            </a:endParaRPr>
          </a:p>
          <a:p>
            <a:pPr marL="615950" lvl="1" indent="-158750" algn="just">
              <a:lnSpc>
                <a:spcPct val="150000"/>
              </a:lnSpc>
              <a:buFont typeface="Arial" pitchFamily="34" charset="0"/>
              <a:buChar char="•"/>
            </a:pPr>
            <a:r>
              <a:rPr lang="en-US" dirty="0">
                <a:solidFill>
                  <a:schemeClr val="bg1">
                    <a:lumMod val="50000"/>
                  </a:schemeClr>
                </a:solidFill>
              </a:rPr>
              <a:t>Signal</a:t>
            </a:r>
            <a:r>
              <a:rPr lang="en-US" u="none" dirty="0">
                <a:solidFill>
                  <a:schemeClr val="bg1">
                    <a:lumMod val="50000"/>
                  </a:schemeClr>
                </a:solidFill>
              </a:rPr>
              <a:t> features (non specific)</a:t>
            </a:r>
          </a:p>
          <a:p>
            <a:pPr marL="1073150" lvl="2" indent="-158750" algn="just">
              <a:lnSpc>
                <a:spcPct val="150000"/>
              </a:lnSpc>
              <a:buFont typeface="Wingdings" pitchFamily="2" charset="2"/>
              <a:buChar char="§"/>
            </a:pPr>
            <a:r>
              <a:rPr lang="en-US" u="none" dirty="0">
                <a:solidFill>
                  <a:schemeClr val="bg1">
                    <a:lumMod val="50000"/>
                  </a:schemeClr>
                </a:solidFill>
              </a:rPr>
              <a:t>% intensities greater of a user defined value</a:t>
            </a:r>
          </a:p>
          <a:p>
            <a:pPr marL="1073150" lvl="2" indent="-158750" algn="just">
              <a:lnSpc>
                <a:spcPct val="150000"/>
              </a:lnSpc>
              <a:buFont typeface="Wingdings" pitchFamily="2" charset="2"/>
              <a:buChar char="§"/>
            </a:pPr>
            <a:r>
              <a:rPr lang="en-US" u="none" dirty="0">
                <a:solidFill>
                  <a:schemeClr val="bg1">
                    <a:lumMod val="50000"/>
                  </a:schemeClr>
                </a:solidFill>
              </a:rPr>
              <a:t>Interquartile range (IQR) greater of a defined value</a:t>
            </a:r>
          </a:p>
          <a:p>
            <a:pPr lvl="2" algn="just">
              <a:lnSpc>
                <a:spcPct val="150000"/>
              </a:lnSpc>
            </a:pPr>
            <a:endParaRPr lang="en-US" u="none" dirty="0">
              <a:solidFill>
                <a:schemeClr val="bg1">
                  <a:lumMod val="50000"/>
                </a:schemeClr>
              </a:solidFill>
            </a:endParaRPr>
          </a:p>
          <a:p>
            <a:pPr marL="622300" lvl="1" indent="-165100" algn="just">
              <a:lnSpc>
                <a:spcPct val="150000"/>
              </a:lnSpc>
              <a:buFont typeface="Arial" panose="020B0604020202020204" pitchFamily="34" charset="0"/>
              <a:buChar char="•"/>
            </a:pPr>
            <a:r>
              <a:rPr lang="en-US" dirty="0">
                <a:solidFill>
                  <a:schemeClr val="bg1">
                    <a:lumMod val="50000"/>
                  </a:schemeClr>
                </a:solidFill>
              </a:rPr>
              <a:t>Variance between samples (non specific)</a:t>
            </a:r>
          </a:p>
          <a:p>
            <a:pPr marL="1079500" lvl="2" indent="-165100" algn="just">
              <a:lnSpc>
                <a:spcPct val="150000"/>
              </a:lnSpc>
              <a:buFont typeface="Wingdings" panose="05000000000000000000" pitchFamily="2" charset="2"/>
              <a:buChar char="§"/>
            </a:pPr>
            <a:r>
              <a:rPr lang="en-US" dirty="0">
                <a:solidFill>
                  <a:schemeClr val="bg1">
                    <a:lumMod val="50000"/>
                  </a:schemeClr>
                </a:solidFill>
              </a:rPr>
              <a:t>Genes that do not change among conditions, could be excluded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96523"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FILTERING</a:t>
            </a:r>
          </a:p>
        </p:txBody>
      </p:sp>
      <p:sp>
        <p:nvSpPr>
          <p:cNvPr id="4" name="3 CuadroTexto"/>
          <p:cNvSpPr txBox="1"/>
          <p:nvPr/>
        </p:nvSpPr>
        <p:spPr>
          <a:xfrm>
            <a:off x="666720" y="1214422"/>
            <a:ext cx="8215370" cy="1338828"/>
          </a:xfrm>
          <a:prstGeom prst="rect">
            <a:avLst/>
          </a:prstGeom>
          <a:noFill/>
        </p:spPr>
        <p:txBody>
          <a:bodyPr wrap="square" rtlCol="0">
            <a:spAutoFit/>
          </a:bodyPr>
          <a:lstStyle/>
          <a:p>
            <a:pPr algn="just">
              <a:lnSpc>
                <a:spcPct val="150000"/>
              </a:lnSpc>
            </a:pPr>
            <a:r>
              <a:rPr lang="en-US" u="none" dirty="0">
                <a:solidFill>
                  <a:schemeClr val="bg1">
                    <a:lumMod val="50000"/>
                  </a:schemeClr>
                </a:solidFill>
                <a:effectLst>
                  <a:outerShdw blurRad="38100" dist="38100" dir="2700000" algn="tl">
                    <a:srgbClr val="000000">
                      <a:alpha val="43137"/>
                    </a:srgbClr>
                  </a:outerShdw>
                </a:effectLst>
              </a:rPr>
              <a:t>Signal filtering</a:t>
            </a:r>
            <a:r>
              <a:rPr lang="en-US" u="none" dirty="0">
                <a:solidFill>
                  <a:schemeClr val="bg1">
                    <a:lumMod val="50000"/>
                  </a:schemeClr>
                </a:solidFill>
              </a:rPr>
              <a:t>: This technique has as its premise the removal of genes that are deemed to be not expressed or unchanged according to some specific criterion that is under the control of the user.</a:t>
            </a:r>
          </a:p>
        </p:txBody>
      </p:sp>
      <p:pic>
        <p:nvPicPr>
          <p:cNvPr id="7" name="Picture 2"/>
          <p:cNvPicPr>
            <a:picLocks noChangeAspect="1" noChangeArrowheads="1"/>
          </p:cNvPicPr>
          <p:nvPr/>
        </p:nvPicPr>
        <p:blipFill>
          <a:blip r:embed="rId3" cstate="print"/>
          <a:srcRect/>
          <a:stretch>
            <a:fillRect/>
          </a:stretch>
        </p:blipFill>
        <p:spPr bwMode="auto">
          <a:xfrm>
            <a:off x="952472" y="2643182"/>
            <a:ext cx="7702571" cy="3497734"/>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17271"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COMPARISONS</a:t>
            </a:r>
          </a:p>
        </p:txBody>
      </p:sp>
      <p:sp>
        <p:nvSpPr>
          <p:cNvPr id="9" name="8 Rectángulo"/>
          <p:cNvSpPr/>
          <p:nvPr/>
        </p:nvSpPr>
        <p:spPr>
          <a:xfrm>
            <a:off x="738158" y="1142984"/>
            <a:ext cx="7572428" cy="2816156"/>
          </a:xfrm>
          <a:prstGeom prst="rect">
            <a:avLst/>
          </a:prstGeom>
        </p:spPr>
        <p:txBody>
          <a:bodyPr wrap="square">
            <a:spAutoFit/>
          </a:bodyPr>
          <a:lstStyle/>
          <a:p>
            <a:pPr>
              <a:spcBef>
                <a:spcPct val="50000"/>
              </a:spcBef>
            </a:pPr>
            <a:r>
              <a:rPr lang="en-US" sz="2400" dirty="0">
                <a:solidFill>
                  <a:schemeClr val="bg1">
                    <a:lumMod val="50000"/>
                  </a:schemeClr>
                </a:solidFill>
                <a:effectLst>
                  <a:outerShdw blurRad="38100" dist="38100" dir="2700000" algn="tl">
                    <a:srgbClr val="000000">
                      <a:alpha val="43137"/>
                    </a:srgbClr>
                  </a:outerShdw>
                </a:effectLst>
              </a:rPr>
              <a:t>Statistical inference of differential expression</a:t>
            </a:r>
          </a:p>
          <a:p>
            <a:pPr>
              <a:spcBef>
                <a:spcPct val="50000"/>
              </a:spcBef>
            </a:pPr>
            <a:r>
              <a:rPr lang="en-US" dirty="0">
                <a:solidFill>
                  <a:schemeClr val="bg1">
                    <a:lumMod val="50000"/>
                  </a:schemeClr>
                </a:solidFill>
              </a:rPr>
              <a:t>Class comparison problem:</a:t>
            </a:r>
          </a:p>
          <a:p>
            <a:pPr marL="542925" lvl="1" indent="-85725">
              <a:spcBef>
                <a:spcPct val="50000"/>
              </a:spcBef>
              <a:buFont typeface="Arial" pitchFamily="34" charset="0"/>
              <a:buChar char="•"/>
            </a:pPr>
            <a:r>
              <a:rPr lang="en-US" dirty="0">
                <a:solidFill>
                  <a:schemeClr val="bg1">
                    <a:lumMod val="50000"/>
                  </a:schemeClr>
                </a:solidFill>
              </a:rPr>
              <a:t>Identify genes whose expression is significantly associated with different conditions:</a:t>
            </a:r>
          </a:p>
          <a:p>
            <a:pPr marL="1169988" lvl="2" indent="-96838">
              <a:spcBef>
                <a:spcPct val="50000"/>
              </a:spcBef>
              <a:buFont typeface="Wingdings" pitchFamily="2" charset="2"/>
              <a:buChar char="ü"/>
            </a:pPr>
            <a:r>
              <a:rPr lang="en-US" dirty="0">
                <a:solidFill>
                  <a:schemeClr val="bg1">
                    <a:lumMod val="50000"/>
                  </a:schemeClr>
                </a:solidFill>
              </a:rPr>
              <a:t>Treatment, cell type …</a:t>
            </a:r>
          </a:p>
          <a:p>
            <a:pPr marL="1169988" lvl="2" indent="-96838">
              <a:spcBef>
                <a:spcPct val="50000"/>
              </a:spcBef>
              <a:buFont typeface="Wingdings" pitchFamily="2" charset="2"/>
              <a:buChar char="ü"/>
            </a:pPr>
            <a:r>
              <a:rPr lang="en-US" dirty="0">
                <a:solidFill>
                  <a:schemeClr val="bg1">
                    <a:lumMod val="50000"/>
                  </a:schemeClr>
                </a:solidFill>
              </a:rPr>
              <a:t>Dose, time,….</a:t>
            </a:r>
          </a:p>
          <a:p>
            <a:pPr marL="542925" lvl="1" indent="-85725">
              <a:spcBef>
                <a:spcPct val="50000"/>
              </a:spcBef>
              <a:buFont typeface="Arial" pitchFamily="34" charset="0"/>
              <a:buChar char="•"/>
            </a:pPr>
            <a:r>
              <a:rPr lang="en-US" dirty="0">
                <a:solidFill>
                  <a:schemeClr val="bg1">
                    <a:lumMod val="50000"/>
                  </a:schemeClr>
                </a:solidFill>
              </a:rPr>
              <a:t>Estimate effects/differences between groups.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17271"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COMPARISONS</a:t>
            </a:r>
          </a:p>
        </p:txBody>
      </p:sp>
      <p:sp>
        <p:nvSpPr>
          <p:cNvPr id="9" name="8 Rectángulo"/>
          <p:cNvSpPr/>
          <p:nvPr/>
        </p:nvSpPr>
        <p:spPr>
          <a:xfrm>
            <a:off x="738158" y="1142984"/>
            <a:ext cx="7572428" cy="461665"/>
          </a:xfrm>
          <a:prstGeom prst="rect">
            <a:avLst/>
          </a:prstGeom>
        </p:spPr>
        <p:txBody>
          <a:bodyPr wrap="square">
            <a:spAutoFit/>
          </a:bodyPr>
          <a:lstStyle/>
          <a:p>
            <a:pPr>
              <a:spcBef>
                <a:spcPct val="50000"/>
              </a:spcBef>
            </a:pPr>
            <a:r>
              <a:rPr lang="en-US" sz="2400" dirty="0">
                <a:solidFill>
                  <a:schemeClr val="bg1">
                    <a:lumMod val="50000"/>
                  </a:schemeClr>
                </a:solidFill>
                <a:effectLst>
                  <a:outerShdw blurRad="38100" dist="38100" dir="2700000" algn="tl">
                    <a:srgbClr val="000000">
                      <a:alpha val="43137"/>
                    </a:srgbClr>
                  </a:outerShdw>
                </a:effectLst>
              </a:rPr>
              <a:t>Which situations does one usually see (here the easiest)?</a:t>
            </a:r>
          </a:p>
        </p:txBody>
      </p:sp>
      <p:sp>
        <p:nvSpPr>
          <p:cNvPr id="6" name="5 CuadroTexto"/>
          <p:cNvSpPr txBox="1"/>
          <p:nvPr/>
        </p:nvSpPr>
        <p:spPr>
          <a:xfrm>
            <a:off x="1023910" y="1785926"/>
            <a:ext cx="8072494" cy="4170372"/>
          </a:xfrm>
          <a:prstGeom prst="rect">
            <a:avLst/>
          </a:prstGeom>
          <a:noFill/>
        </p:spPr>
        <p:txBody>
          <a:bodyPr wrap="square" rtlCol="0">
            <a:spAutoFit/>
          </a:bodyPr>
          <a:lstStyle/>
          <a:p>
            <a:pPr>
              <a:buFont typeface="Arial" pitchFamily="34" charset="0"/>
              <a:buChar char="•"/>
            </a:pPr>
            <a:r>
              <a:rPr lang="en-GB" sz="2000" dirty="0">
                <a:solidFill>
                  <a:schemeClr val="bg1">
                    <a:lumMod val="50000"/>
                  </a:schemeClr>
                </a:solidFill>
              </a:rPr>
              <a:t>Indirect comparisons: 2 groups, </a:t>
            </a:r>
            <a:r>
              <a:rPr lang="en-GB" sz="2000" u="sng" dirty="0">
                <a:solidFill>
                  <a:schemeClr val="bg1">
                    <a:lumMod val="50000"/>
                  </a:schemeClr>
                </a:solidFill>
              </a:rPr>
              <a:t>unpaired</a:t>
            </a:r>
          </a:p>
          <a:p>
            <a:pPr lvl="1">
              <a:lnSpc>
                <a:spcPct val="150000"/>
              </a:lnSpc>
              <a:buFont typeface="Wingdings" pitchFamily="2" charset="2"/>
              <a:buChar char="§"/>
            </a:pPr>
            <a:r>
              <a:rPr lang="en-GB" dirty="0">
                <a:solidFill>
                  <a:schemeClr val="bg1">
                    <a:lumMod val="50000"/>
                  </a:schemeClr>
                </a:solidFill>
              </a:rPr>
              <a:t> E.g. 10 individuals: 5 suffer diabetes, 5 healthy</a:t>
            </a:r>
          </a:p>
          <a:p>
            <a:pPr lvl="1">
              <a:lnSpc>
                <a:spcPct val="150000"/>
              </a:lnSpc>
              <a:buFont typeface="Wingdings" pitchFamily="2" charset="2"/>
              <a:buChar char="§"/>
            </a:pPr>
            <a:r>
              <a:rPr lang="en-GB" dirty="0">
                <a:solidFill>
                  <a:schemeClr val="bg1">
                    <a:lumMod val="50000"/>
                  </a:schemeClr>
                </a:solidFill>
              </a:rPr>
              <a:t> One sample from each individual</a:t>
            </a:r>
          </a:p>
          <a:p>
            <a:pPr lvl="1">
              <a:lnSpc>
                <a:spcPct val="150000"/>
              </a:lnSpc>
              <a:buFont typeface="Wingdings" pitchFamily="2" charset="2"/>
              <a:buChar char="§"/>
            </a:pPr>
            <a:r>
              <a:rPr lang="en-GB" dirty="0">
                <a:solidFill>
                  <a:schemeClr val="bg1">
                    <a:lumMod val="50000"/>
                  </a:schemeClr>
                </a:solidFill>
              </a:rPr>
              <a:t> Test: Two sample t-test</a:t>
            </a:r>
          </a:p>
          <a:p>
            <a:pPr>
              <a:buFont typeface="Arial" pitchFamily="34" charset="0"/>
              <a:buChar char="•"/>
            </a:pPr>
            <a:endParaRPr lang="en-GB" dirty="0">
              <a:solidFill>
                <a:schemeClr val="bg1">
                  <a:lumMod val="50000"/>
                </a:schemeClr>
              </a:solidFill>
            </a:endParaRPr>
          </a:p>
          <a:p>
            <a:pPr>
              <a:buFont typeface="Arial" pitchFamily="34" charset="0"/>
              <a:buChar char="•"/>
            </a:pPr>
            <a:endParaRPr lang="en-GB" dirty="0">
              <a:solidFill>
                <a:schemeClr val="bg1">
                  <a:lumMod val="50000"/>
                </a:schemeClr>
              </a:solidFill>
            </a:endParaRPr>
          </a:p>
          <a:p>
            <a:pPr>
              <a:buFont typeface="Arial" pitchFamily="34" charset="0"/>
              <a:buChar char="•"/>
            </a:pPr>
            <a:r>
              <a:rPr lang="en-GB" sz="2000" dirty="0">
                <a:solidFill>
                  <a:schemeClr val="bg1">
                    <a:lumMod val="50000"/>
                  </a:schemeClr>
                </a:solidFill>
              </a:rPr>
              <a:t>Direct comparisons: 2 groups, </a:t>
            </a:r>
            <a:r>
              <a:rPr lang="en-GB" sz="2000" u="sng" dirty="0">
                <a:solidFill>
                  <a:schemeClr val="bg1">
                    <a:lumMod val="50000"/>
                  </a:schemeClr>
                </a:solidFill>
              </a:rPr>
              <a:t>paired</a:t>
            </a:r>
            <a:endParaRPr lang="en-GB" sz="2000" dirty="0">
              <a:solidFill>
                <a:schemeClr val="bg1">
                  <a:lumMod val="50000"/>
                </a:schemeClr>
              </a:solidFill>
            </a:endParaRPr>
          </a:p>
          <a:p>
            <a:pPr lvl="1">
              <a:lnSpc>
                <a:spcPct val="150000"/>
              </a:lnSpc>
              <a:buFont typeface="Wingdings" pitchFamily="2" charset="2"/>
              <a:buChar char="§"/>
            </a:pPr>
            <a:r>
              <a:rPr lang="en-GB" dirty="0">
                <a:solidFill>
                  <a:schemeClr val="bg1">
                    <a:lumMod val="50000"/>
                  </a:schemeClr>
                </a:solidFill>
              </a:rPr>
              <a:t> E.g. 10 individuals with brain stroke</a:t>
            </a:r>
          </a:p>
          <a:p>
            <a:pPr marL="627063" lvl="1" indent="-169863">
              <a:lnSpc>
                <a:spcPct val="150000"/>
              </a:lnSpc>
              <a:buFont typeface="Wingdings" pitchFamily="2" charset="2"/>
              <a:buChar char="§"/>
            </a:pPr>
            <a:r>
              <a:rPr lang="en-GB" dirty="0">
                <a:solidFill>
                  <a:schemeClr val="bg1">
                    <a:lumMod val="50000"/>
                  </a:schemeClr>
                </a:solidFill>
              </a:rPr>
              <a:t>Two samples from each patient: one from healthy region1 and one from affected region</a:t>
            </a:r>
          </a:p>
          <a:p>
            <a:pPr marL="627063" lvl="1" indent="-169863">
              <a:lnSpc>
                <a:spcPct val="150000"/>
              </a:lnSpc>
              <a:buFont typeface="Wingdings" pitchFamily="2" charset="2"/>
              <a:buChar char="§"/>
            </a:pPr>
            <a:r>
              <a:rPr lang="en-GB" dirty="0">
                <a:solidFill>
                  <a:schemeClr val="bg1">
                    <a:lumMod val="50000"/>
                  </a:schemeClr>
                </a:solidFill>
              </a:rPr>
              <a:t>Test: Paired t-test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17271"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COMPARISONS</a:t>
            </a:r>
          </a:p>
        </p:txBody>
      </p:sp>
      <p:sp>
        <p:nvSpPr>
          <p:cNvPr id="9" name="8 Rectángulo"/>
          <p:cNvSpPr/>
          <p:nvPr/>
        </p:nvSpPr>
        <p:spPr>
          <a:xfrm>
            <a:off x="738158" y="1142984"/>
            <a:ext cx="7572428" cy="461665"/>
          </a:xfrm>
          <a:prstGeom prst="rect">
            <a:avLst/>
          </a:prstGeom>
        </p:spPr>
        <p:txBody>
          <a:bodyPr wrap="square">
            <a:spAutoFit/>
          </a:bodyPr>
          <a:lstStyle/>
          <a:p>
            <a:pPr>
              <a:spcBef>
                <a:spcPct val="50000"/>
              </a:spcBef>
            </a:pPr>
            <a:r>
              <a:rPr lang="en-US" sz="2400" dirty="0">
                <a:solidFill>
                  <a:schemeClr val="bg1">
                    <a:lumMod val="50000"/>
                  </a:schemeClr>
                </a:solidFill>
                <a:effectLst>
                  <a:outerShdw blurRad="38100" dist="38100" dir="2700000" algn="tl">
                    <a:srgbClr val="000000">
                      <a:alpha val="43137"/>
                    </a:srgbClr>
                  </a:outerShdw>
                </a:effectLst>
              </a:rPr>
              <a:t>Some issues in gene selection</a:t>
            </a:r>
          </a:p>
        </p:txBody>
      </p:sp>
      <p:sp>
        <p:nvSpPr>
          <p:cNvPr id="6" name="5 CuadroTexto"/>
          <p:cNvSpPr txBox="1"/>
          <p:nvPr/>
        </p:nvSpPr>
        <p:spPr>
          <a:xfrm>
            <a:off x="1023910" y="1785926"/>
            <a:ext cx="8072494" cy="2446824"/>
          </a:xfrm>
          <a:prstGeom prst="rect">
            <a:avLst/>
          </a:prstGeom>
          <a:noFill/>
        </p:spPr>
        <p:txBody>
          <a:bodyPr wrap="square" rtlCol="0">
            <a:spAutoFit/>
          </a:bodyPr>
          <a:lstStyle/>
          <a:p>
            <a:pPr>
              <a:buFont typeface="Arial" pitchFamily="34" charset="0"/>
              <a:buChar char="•"/>
            </a:pPr>
            <a:r>
              <a:rPr lang="en-GB" dirty="0">
                <a:solidFill>
                  <a:schemeClr val="bg1">
                    <a:lumMod val="50000"/>
                  </a:schemeClr>
                </a:solidFill>
              </a:rPr>
              <a:t>Some related with small sample sizes</a:t>
            </a:r>
          </a:p>
          <a:p>
            <a:pPr lvl="1">
              <a:lnSpc>
                <a:spcPct val="150000"/>
              </a:lnSpc>
              <a:buFont typeface="Wingdings" pitchFamily="2" charset="2"/>
              <a:buChar char="§"/>
            </a:pPr>
            <a:r>
              <a:rPr lang="en-GB" dirty="0">
                <a:solidFill>
                  <a:schemeClr val="bg1">
                    <a:lumMod val="50000"/>
                  </a:schemeClr>
                </a:solidFill>
              </a:rPr>
              <a:t> Variance instability (very low variances produces a high t statistic value)</a:t>
            </a:r>
          </a:p>
          <a:p>
            <a:pPr lvl="1">
              <a:lnSpc>
                <a:spcPct val="150000"/>
              </a:lnSpc>
              <a:buFont typeface="Wingdings" pitchFamily="2" charset="2"/>
              <a:buChar char="§"/>
            </a:pPr>
            <a:r>
              <a:rPr lang="en-GB" dirty="0">
                <a:solidFill>
                  <a:schemeClr val="bg1">
                    <a:lumMod val="50000"/>
                  </a:schemeClr>
                </a:solidFill>
              </a:rPr>
              <a:t> Non-normality of the data</a:t>
            </a:r>
          </a:p>
          <a:p>
            <a:pPr lvl="1">
              <a:buFont typeface="Arial" pitchFamily="34" charset="0"/>
              <a:buChar char="•"/>
            </a:pPr>
            <a:endParaRPr lang="en-GB" dirty="0">
              <a:solidFill>
                <a:schemeClr val="bg1">
                  <a:lumMod val="50000"/>
                </a:schemeClr>
              </a:solidFill>
            </a:endParaRPr>
          </a:p>
          <a:p>
            <a:pPr>
              <a:buFont typeface="Arial" pitchFamily="34" charset="0"/>
              <a:buChar char="•"/>
            </a:pPr>
            <a:r>
              <a:rPr lang="en-GB" dirty="0">
                <a:solidFill>
                  <a:schemeClr val="bg1">
                    <a:lumMod val="50000"/>
                  </a:schemeClr>
                </a:solidFill>
              </a:rPr>
              <a:t>Related to the big number of variables (test to perform)</a:t>
            </a:r>
          </a:p>
          <a:p>
            <a:pPr lvl="1">
              <a:lnSpc>
                <a:spcPct val="150000"/>
              </a:lnSpc>
              <a:buFont typeface="Wingdings" pitchFamily="2" charset="2"/>
              <a:buChar char="§"/>
            </a:pPr>
            <a:r>
              <a:rPr lang="en-GB" dirty="0">
                <a:solidFill>
                  <a:schemeClr val="bg1">
                    <a:lumMod val="50000"/>
                  </a:schemeClr>
                </a:solidFill>
              </a:rPr>
              <a:t> Multiple testing problem</a:t>
            </a:r>
          </a:p>
          <a:p>
            <a:r>
              <a:rPr lang="en-GB" dirty="0">
                <a:solidFill>
                  <a:schemeClr val="bg1">
                    <a:lumMod val="50000"/>
                  </a:schemeClr>
                </a:solidFill>
              </a:rPr>
              <a:t> </a:t>
            </a:r>
          </a:p>
        </p:txBody>
      </p:sp>
      <p:sp>
        <p:nvSpPr>
          <p:cNvPr id="13" name="12 Flecha abajo"/>
          <p:cNvSpPr/>
          <p:nvPr/>
        </p:nvSpPr>
        <p:spPr>
          <a:xfrm>
            <a:off x="3524240" y="4143380"/>
            <a:ext cx="714380"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13 CuadroTexto"/>
          <p:cNvSpPr txBox="1"/>
          <p:nvPr/>
        </p:nvSpPr>
        <p:spPr>
          <a:xfrm>
            <a:off x="1881166" y="5072074"/>
            <a:ext cx="6715172" cy="646331"/>
          </a:xfrm>
          <a:prstGeom prst="rect">
            <a:avLst/>
          </a:prstGeom>
          <a:noFill/>
        </p:spPr>
        <p:txBody>
          <a:bodyPr wrap="square" rtlCol="0">
            <a:spAutoFit/>
          </a:bodyPr>
          <a:lstStyle/>
          <a:p>
            <a:r>
              <a:rPr lang="en-GB" dirty="0">
                <a:solidFill>
                  <a:schemeClr val="bg1">
                    <a:lumMod val="50000"/>
                  </a:schemeClr>
                </a:solidFill>
              </a:rPr>
              <a:t>Standard t  test is not strictly correct to be used here, better to use a “modified version”:  </a:t>
            </a:r>
            <a:r>
              <a:rPr lang="en-GB" i="1" dirty="0">
                <a:solidFill>
                  <a:schemeClr val="bg1">
                    <a:lumMod val="50000"/>
                  </a:schemeClr>
                </a:solidFill>
              </a:rPr>
              <a:t>moderated t test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595282" y="1285860"/>
            <a:ext cx="7000924" cy="4929222"/>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microarrays technology (expression Arrays)</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Microarray Data Analysis</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Introduction to Biological Significance</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Example of a </a:t>
            </a:r>
            <a:r>
              <a:rPr lang="en-GB" sz="2000" dirty="0" err="1">
                <a:solidFill>
                  <a:schemeClr val="accent1"/>
                </a:solidFill>
                <a:latin typeface="Calibri" pitchFamily="34" charset="0"/>
                <a:ea typeface="ＭＳ Ｐゴシック" pitchFamily="34" charset="-128"/>
              </a:rPr>
              <a:t>microarray</a:t>
            </a:r>
            <a:r>
              <a:rPr lang="en-GB" sz="2000" dirty="0">
                <a:solidFill>
                  <a:schemeClr val="accent1"/>
                </a:solidFill>
                <a:latin typeface="Calibri" pitchFamily="34" charset="0"/>
                <a:ea typeface="ＭＳ Ｐゴシック" pitchFamily="34" charset="-128"/>
              </a:rPr>
              <a:t> analysis with R</a:t>
            </a:r>
          </a:p>
          <a:p>
            <a:pPr marL="798875" lvl="1" indent="-358775">
              <a:buFont typeface="Calibri" pitchFamily="34" charset="0"/>
              <a:buAutoNum type="arabicPeriod"/>
            </a:pPr>
            <a:endParaRPr lang="en-GB" sz="1400" dirty="0">
              <a:ea typeface="ＭＳ Ｐゴシック" pitchFamily="34" charset="-128"/>
            </a:endParaRPr>
          </a:p>
          <a:p>
            <a:pPr marL="358775" indent="-358775">
              <a:buFont typeface="Calibri" pitchFamily="34" charset="0"/>
              <a:buAutoNum type="arabicPeriod"/>
            </a:pPr>
            <a:endParaRPr lang="en-GB" sz="2000" dirty="0">
              <a:ea typeface="ＭＳ Ｐゴシック" pitchFamily="34" charset="-128"/>
            </a:endParaRPr>
          </a:p>
        </p:txBody>
      </p:sp>
      <p:sp>
        <p:nvSpPr>
          <p:cNvPr id="3" name="1 Título"/>
          <p:cNvSpPr txBox="1">
            <a:spLocks/>
          </p:cNvSpPr>
          <p:nvPr/>
        </p:nvSpPr>
        <p:spPr>
          <a:xfrm>
            <a:off x="166654" y="642918"/>
            <a:ext cx="8915400" cy="47667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2800" b="1" i="0" u="sng" strike="noStrike" kern="1200" cap="none" spc="0" normalizeH="0" baseline="0" noProof="0" dirty="0">
                <a:ln>
                  <a:noFill/>
                </a:ln>
                <a:solidFill>
                  <a:schemeClr val="accent1"/>
                </a:solidFill>
                <a:effectLst/>
                <a:uLnTx/>
                <a:uFillTx/>
                <a:latin typeface="Calibri" pitchFamily="34" charset="0"/>
                <a:ea typeface="+mj-ea"/>
                <a:cs typeface="+mj-cs"/>
              </a:rPr>
              <a:t>Table of contents</a:t>
            </a:r>
          </a:p>
        </p:txBody>
      </p:sp>
      <p:pic>
        <p:nvPicPr>
          <p:cNvPr id="4" name="Picture 2" descr="http://upci.upmc.edu/cgf/images/img_genome-wide_human.jpg"/>
          <p:cNvPicPr>
            <a:picLocks noChangeAspect="1" noChangeArrowheads="1"/>
          </p:cNvPicPr>
          <p:nvPr/>
        </p:nvPicPr>
        <p:blipFill>
          <a:blip r:embed="rId2" cstate="print"/>
          <a:srcRect/>
          <a:stretch>
            <a:fillRect/>
          </a:stretch>
        </p:blipFill>
        <p:spPr bwMode="auto">
          <a:xfrm>
            <a:off x="1381100" y="3929066"/>
            <a:ext cx="2857500" cy="1647825"/>
          </a:xfrm>
          <a:prstGeom prst="rect">
            <a:avLst/>
          </a:prstGeom>
          <a:noFill/>
        </p:spPr>
      </p:pic>
      <p:pic>
        <p:nvPicPr>
          <p:cNvPr id="5" name="Picture 4" descr="http://previews.123rf.com/images/radiantskies/radiantskies1301/radiantskies130101158/17319708-Abstract-word-cloud-for-Data-analysis-with-related-tags-and-terms-Stock-Photo.jpg"/>
          <p:cNvPicPr>
            <a:picLocks noChangeAspect="1" noChangeArrowheads="1"/>
          </p:cNvPicPr>
          <p:nvPr/>
        </p:nvPicPr>
        <p:blipFill>
          <a:blip r:embed="rId3" cstate="print"/>
          <a:srcRect/>
          <a:stretch>
            <a:fillRect/>
          </a:stretch>
        </p:blipFill>
        <p:spPr bwMode="auto">
          <a:xfrm>
            <a:off x="5524504" y="2571744"/>
            <a:ext cx="3235113" cy="2675190"/>
          </a:xfrm>
          <a:prstGeom prst="rect">
            <a:avLst/>
          </a:prstGeom>
          <a:noFill/>
        </p:spPr>
      </p:pic>
    </p:spTree>
    <p:extLst>
      <p:ext uri="{BB962C8B-B14F-4D97-AF65-F5344CB8AC3E}">
        <p14:creationId xmlns:p14="http://schemas.microsoft.com/office/powerpoint/2010/main" val="2472032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5717271"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COMPARISONS</a:t>
            </a:r>
          </a:p>
        </p:txBody>
      </p:sp>
      <p:sp>
        <p:nvSpPr>
          <p:cNvPr id="6" name="5 CuadroTexto"/>
          <p:cNvSpPr txBox="1"/>
          <p:nvPr/>
        </p:nvSpPr>
        <p:spPr>
          <a:xfrm>
            <a:off x="666720" y="1714488"/>
            <a:ext cx="8072494" cy="3693319"/>
          </a:xfrm>
          <a:prstGeom prst="rect">
            <a:avLst/>
          </a:prstGeom>
          <a:noFill/>
        </p:spPr>
        <p:txBody>
          <a:bodyPr wrap="square" rtlCol="0">
            <a:spAutoFit/>
          </a:bodyPr>
          <a:lstStyle/>
          <a:p>
            <a:pPr marL="85725" indent="-85725">
              <a:lnSpc>
                <a:spcPct val="150000"/>
              </a:lnSpc>
              <a:buFont typeface="Arial" pitchFamily="34" charset="0"/>
              <a:buChar char="•"/>
            </a:pPr>
            <a:r>
              <a:rPr lang="en-GB" sz="2400" dirty="0">
                <a:solidFill>
                  <a:schemeClr val="bg1">
                    <a:lumMod val="50000"/>
                  </a:schemeClr>
                </a:solidFill>
              </a:rPr>
              <a:t>Multiple testing problem: It is needed to control for the type I error (false positives). FALSE DISCOVERY RATE</a:t>
            </a:r>
          </a:p>
          <a:p>
            <a:pPr marL="85725" indent="-85725">
              <a:lnSpc>
                <a:spcPct val="150000"/>
              </a:lnSpc>
              <a:buFont typeface="Arial" pitchFamily="34" charset="0"/>
              <a:buChar char="•"/>
            </a:pPr>
            <a:endParaRPr lang="en-GB" sz="2400" dirty="0">
              <a:solidFill>
                <a:schemeClr val="bg1">
                  <a:lumMod val="50000"/>
                </a:schemeClr>
              </a:solidFill>
            </a:endParaRPr>
          </a:p>
          <a:p>
            <a:pPr marL="85725" indent="-85725">
              <a:lnSpc>
                <a:spcPct val="150000"/>
              </a:lnSpc>
              <a:buFont typeface="Arial" pitchFamily="34" charset="0"/>
              <a:buChar char="•"/>
            </a:pPr>
            <a:r>
              <a:rPr lang="en-GB" sz="2400" dirty="0">
                <a:solidFill>
                  <a:schemeClr val="bg1">
                    <a:lumMod val="50000"/>
                  </a:schemeClr>
                </a:solidFill>
              </a:rPr>
              <a:t>Finally we will be assigning a p-value for each test/gene. If the p-value is lower than an established threshold….</a:t>
            </a:r>
          </a:p>
          <a:p>
            <a:pPr marL="85725" indent="-85725">
              <a:lnSpc>
                <a:spcPct val="150000"/>
              </a:lnSpc>
              <a:buFont typeface="Arial" pitchFamily="34" charset="0"/>
              <a:buChar char="•"/>
            </a:pPr>
            <a:endParaRPr lang="en-GB" sz="2400" dirty="0">
              <a:solidFill>
                <a:schemeClr val="bg1">
                  <a:lumMod val="50000"/>
                </a:schemeClr>
              </a:solidFill>
            </a:endParaRPr>
          </a:p>
          <a:p>
            <a:r>
              <a:rPr lang="en-GB" dirty="0">
                <a:solidFill>
                  <a:schemeClr val="bg1">
                    <a:lumMod val="50000"/>
                  </a:schemeClr>
                </a:solid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610288"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TOP TABLES</a:t>
            </a:r>
          </a:p>
        </p:txBody>
      </p:sp>
      <p:pic>
        <p:nvPicPr>
          <p:cNvPr id="4098" name="Picture 2" descr="http://bioinf.wehi.edu.au/limmaGUI/Doc/Bob/Toptable.jpg"/>
          <p:cNvPicPr>
            <a:picLocks noChangeAspect="1" noChangeArrowheads="1"/>
          </p:cNvPicPr>
          <p:nvPr/>
        </p:nvPicPr>
        <p:blipFill>
          <a:blip r:embed="rId3" cstate="print"/>
          <a:srcRect/>
          <a:stretch>
            <a:fillRect/>
          </a:stretch>
        </p:blipFill>
        <p:spPr bwMode="auto">
          <a:xfrm>
            <a:off x="738158" y="1071546"/>
            <a:ext cx="4572032" cy="5199813"/>
          </a:xfrm>
          <a:prstGeom prst="rect">
            <a:avLst/>
          </a:prstGeom>
          <a:noFill/>
        </p:spPr>
      </p:pic>
      <p:sp>
        <p:nvSpPr>
          <p:cNvPr id="6" name="5 Rectángulo"/>
          <p:cNvSpPr/>
          <p:nvPr/>
        </p:nvSpPr>
        <p:spPr>
          <a:xfrm>
            <a:off x="809596" y="1428736"/>
            <a:ext cx="1071570"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7 Rectángulo"/>
          <p:cNvSpPr/>
          <p:nvPr/>
        </p:nvSpPr>
        <p:spPr>
          <a:xfrm>
            <a:off x="1952604" y="1428736"/>
            <a:ext cx="500066"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8 Rectángulo"/>
          <p:cNvSpPr/>
          <p:nvPr/>
        </p:nvSpPr>
        <p:spPr>
          <a:xfrm>
            <a:off x="2595546" y="1428736"/>
            <a:ext cx="500066"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9 Rectángulo"/>
          <p:cNvSpPr/>
          <p:nvPr/>
        </p:nvSpPr>
        <p:spPr>
          <a:xfrm>
            <a:off x="3167050" y="1428736"/>
            <a:ext cx="500066"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10 Rectángulo"/>
          <p:cNvSpPr/>
          <p:nvPr/>
        </p:nvSpPr>
        <p:spPr>
          <a:xfrm>
            <a:off x="3809992" y="1428736"/>
            <a:ext cx="500066"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11 Rectángulo"/>
          <p:cNvSpPr/>
          <p:nvPr/>
        </p:nvSpPr>
        <p:spPr>
          <a:xfrm>
            <a:off x="4524372" y="1428736"/>
            <a:ext cx="500066" cy="142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12 Elipse"/>
          <p:cNvSpPr/>
          <p:nvPr/>
        </p:nvSpPr>
        <p:spPr>
          <a:xfrm>
            <a:off x="1238224"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1</a:t>
            </a:r>
          </a:p>
        </p:txBody>
      </p:sp>
      <p:sp>
        <p:nvSpPr>
          <p:cNvPr id="14" name="13 Elipse"/>
          <p:cNvSpPr/>
          <p:nvPr/>
        </p:nvSpPr>
        <p:spPr>
          <a:xfrm>
            <a:off x="2095480"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2</a:t>
            </a:r>
          </a:p>
        </p:txBody>
      </p:sp>
      <p:sp>
        <p:nvSpPr>
          <p:cNvPr id="15" name="14 Elipse"/>
          <p:cNvSpPr/>
          <p:nvPr/>
        </p:nvSpPr>
        <p:spPr>
          <a:xfrm>
            <a:off x="2738422"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3</a:t>
            </a:r>
          </a:p>
        </p:txBody>
      </p:sp>
      <p:sp>
        <p:nvSpPr>
          <p:cNvPr id="16" name="15 Elipse"/>
          <p:cNvSpPr/>
          <p:nvPr/>
        </p:nvSpPr>
        <p:spPr>
          <a:xfrm>
            <a:off x="3309926"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4</a:t>
            </a:r>
          </a:p>
        </p:txBody>
      </p:sp>
      <p:sp>
        <p:nvSpPr>
          <p:cNvPr id="17" name="16 Elipse"/>
          <p:cNvSpPr/>
          <p:nvPr/>
        </p:nvSpPr>
        <p:spPr>
          <a:xfrm>
            <a:off x="3952868"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5</a:t>
            </a:r>
          </a:p>
        </p:txBody>
      </p:sp>
      <p:sp>
        <p:nvSpPr>
          <p:cNvPr id="18" name="17 Elipse"/>
          <p:cNvSpPr/>
          <p:nvPr/>
        </p:nvSpPr>
        <p:spPr>
          <a:xfrm>
            <a:off x="4738686" y="121442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6</a:t>
            </a:r>
          </a:p>
        </p:txBody>
      </p:sp>
      <p:sp>
        <p:nvSpPr>
          <p:cNvPr id="19" name="18 Elipse"/>
          <p:cNvSpPr/>
          <p:nvPr/>
        </p:nvSpPr>
        <p:spPr>
          <a:xfrm>
            <a:off x="5774537" y="157161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1</a:t>
            </a:r>
          </a:p>
        </p:txBody>
      </p:sp>
      <p:sp>
        <p:nvSpPr>
          <p:cNvPr id="20" name="19 CuadroTexto"/>
          <p:cNvSpPr txBox="1"/>
          <p:nvPr/>
        </p:nvSpPr>
        <p:spPr>
          <a:xfrm>
            <a:off x="6024570" y="1428736"/>
            <a:ext cx="3643338" cy="3139321"/>
          </a:xfrm>
          <a:prstGeom prst="rect">
            <a:avLst/>
          </a:prstGeom>
          <a:noFill/>
        </p:spPr>
        <p:txBody>
          <a:bodyPr wrap="square" rtlCol="0">
            <a:spAutoFit/>
          </a:bodyPr>
          <a:lstStyle/>
          <a:p>
            <a:r>
              <a:rPr lang="en-GB" dirty="0">
                <a:solidFill>
                  <a:schemeClr val="bg1">
                    <a:lumMod val="50000"/>
                  </a:schemeClr>
                </a:solidFill>
              </a:rPr>
              <a:t> Gene identifiers</a:t>
            </a:r>
          </a:p>
          <a:p>
            <a:endParaRPr lang="en-GB" dirty="0">
              <a:solidFill>
                <a:schemeClr val="bg1">
                  <a:lumMod val="50000"/>
                </a:schemeClr>
              </a:solidFill>
            </a:endParaRPr>
          </a:p>
          <a:p>
            <a:r>
              <a:rPr lang="en-GB" dirty="0">
                <a:solidFill>
                  <a:schemeClr val="bg1">
                    <a:lumMod val="50000"/>
                  </a:schemeClr>
                </a:solidFill>
              </a:rPr>
              <a:t>Log2 Fold Change</a:t>
            </a:r>
          </a:p>
          <a:p>
            <a:endParaRPr lang="en-GB" dirty="0">
              <a:solidFill>
                <a:schemeClr val="bg1">
                  <a:lumMod val="50000"/>
                </a:schemeClr>
              </a:solidFill>
            </a:endParaRPr>
          </a:p>
          <a:p>
            <a:r>
              <a:rPr lang="en-GB" dirty="0">
                <a:solidFill>
                  <a:schemeClr val="bg1">
                    <a:lumMod val="50000"/>
                  </a:schemeClr>
                </a:solidFill>
              </a:rPr>
              <a:t>Average intensity</a:t>
            </a:r>
          </a:p>
          <a:p>
            <a:endParaRPr lang="en-GB" dirty="0">
              <a:solidFill>
                <a:schemeClr val="bg1">
                  <a:lumMod val="50000"/>
                </a:schemeClr>
              </a:solidFill>
            </a:endParaRPr>
          </a:p>
          <a:p>
            <a:r>
              <a:rPr lang="en-GB" dirty="0">
                <a:solidFill>
                  <a:schemeClr val="bg1">
                    <a:lumMod val="50000"/>
                  </a:schemeClr>
                </a:solidFill>
              </a:rPr>
              <a:t>t statistics</a:t>
            </a:r>
          </a:p>
          <a:p>
            <a:endParaRPr lang="en-GB" dirty="0">
              <a:solidFill>
                <a:schemeClr val="bg1">
                  <a:lumMod val="50000"/>
                </a:schemeClr>
              </a:solidFill>
            </a:endParaRPr>
          </a:p>
          <a:p>
            <a:r>
              <a:rPr lang="en-GB" dirty="0">
                <a:solidFill>
                  <a:schemeClr val="bg1">
                    <a:lumMod val="50000"/>
                  </a:schemeClr>
                </a:solidFill>
              </a:rPr>
              <a:t>p-values</a:t>
            </a:r>
          </a:p>
          <a:p>
            <a:endParaRPr lang="en-GB" dirty="0">
              <a:solidFill>
                <a:schemeClr val="bg1">
                  <a:lumMod val="50000"/>
                </a:schemeClr>
              </a:solidFill>
            </a:endParaRPr>
          </a:p>
          <a:p>
            <a:r>
              <a:rPr lang="en-GB" dirty="0">
                <a:solidFill>
                  <a:schemeClr val="bg1">
                    <a:lumMod val="50000"/>
                  </a:schemeClr>
                </a:solidFill>
              </a:rPr>
              <a:t>Log-odd statistics</a:t>
            </a:r>
          </a:p>
        </p:txBody>
      </p:sp>
      <p:sp>
        <p:nvSpPr>
          <p:cNvPr id="21" name="20 Elipse"/>
          <p:cNvSpPr/>
          <p:nvPr/>
        </p:nvSpPr>
        <p:spPr>
          <a:xfrm>
            <a:off x="5774537" y="2143116"/>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2</a:t>
            </a:r>
          </a:p>
        </p:txBody>
      </p:sp>
      <p:sp>
        <p:nvSpPr>
          <p:cNvPr id="22" name="21 Elipse"/>
          <p:cNvSpPr/>
          <p:nvPr/>
        </p:nvSpPr>
        <p:spPr>
          <a:xfrm>
            <a:off x="5774537" y="2643182"/>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3</a:t>
            </a:r>
          </a:p>
        </p:txBody>
      </p:sp>
      <p:sp>
        <p:nvSpPr>
          <p:cNvPr id="23" name="22 Elipse"/>
          <p:cNvSpPr/>
          <p:nvPr/>
        </p:nvSpPr>
        <p:spPr>
          <a:xfrm>
            <a:off x="5774537" y="3214686"/>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4</a:t>
            </a:r>
          </a:p>
        </p:txBody>
      </p:sp>
      <p:sp>
        <p:nvSpPr>
          <p:cNvPr id="24" name="23 Elipse"/>
          <p:cNvSpPr/>
          <p:nvPr/>
        </p:nvSpPr>
        <p:spPr>
          <a:xfrm>
            <a:off x="5774537" y="3786190"/>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5</a:t>
            </a:r>
          </a:p>
        </p:txBody>
      </p:sp>
      <p:sp>
        <p:nvSpPr>
          <p:cNvPr id="25" name="24 Elipse"/>
          <p:cNvSpPr/>
          <p:nvPr/>
        </p:nvSpPr>
        <p:spPr>
          <a:xfrm>
            <a:off x="5774537" y="4286256"/>
            <a:ext cx="214314"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136395"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VOLCANO PLOTS</a:t>
            </a:r>
          </a:p>
        </p:txBody>
      </p:sp>
      <p:sp>
        <p:nvSpPr>
          <p:cNvPr id="4" name="3 CuadroTexto"/>
          <p:cNvSpPr txBox="1"/>
          <p:nvPr/>
        </p:nvSpPr>
        <p:spPr>
          <a:xfrm>
            <a:off x="666720" y="1071546"/>
            <a:ext cx="8215370" cy="506292"/>
          </a:xfrm>
          <a:prstGeom prst="rect">
            <a:avLst/>
          </a:prstGeom>
          <a:noFill/>
        </p:spPr>
        <p:txBody>
          <a:bodyPr wrap="square" rtlCol="0">
            <a:spAutoFit/>
          </a:bodyPr>
          <a:lstStyle/>
          <a:p>
            <a:pPr algn="just">
              <a:lnSpc>
                <a:spcPct val="150000"/>
              </a:lnSpc>
            </a:pPr>
            <a:r>
              <a:rPr lang="en-US" sz="2000" dirty="0">
                <a:solidFill>
                  <a:schemeClr val="bg1">
                    <a:lumMod val="50000"/>
                  </a:schemeClr>
                </a:solidFill>
                <a:effectLst>
                  <a:outerShdw blurRad="38100" dist="38100" dir="2700000" algn="tl">
                    <a:srgbClr val="000000">
                      <a:alpha val="43137"/>
                    </a:srgbClr>
                  </a:outerShdw>
                </a:effectLst>
              </a:rPr>
              <a:t>Statistics and biological significance representation</a:t>
            </a:r>
            <a:endParaRPr lang="en-US" sz="2000" u="none" dirty="0">
              <a:solidFill>
                <a:schemeClr val="bg1">
                  <a:lumMod val="50000"/>
                </a:schemeClr>
              </a:solidFill>
              <a:effectLst>
                <a:outerShdw blurRad="38100" dist="38100" dir="2700000" algn="tl">
                  <a:srgbClr val="000000">
                    <a:alpha val="43137"/>
                  </a:srgbClr>
                </a:outerShdw>
              </a:effectLst>
            </a:endParaRPr>
          </a:p>
        </p:txBody>
      </p:sp>
      <p:pic>
        <p:nvPicPr>
          <p:cNvPr id="106498" name="Picture 2" descr="http://cms.cs.ucl.ac.uk/fileadmin/bcb/Limma_Report/volcano_T1_vs_T0.jpg"/>
          <p:cNvPicPr>
            <a:picLocks noChangeAspect="1" noChangeArrowheads="1"/>
          </p:cNvPicPr>
          <p:nvPr/>
        </p:nvPicPr>
        <p:blipFill>
          <a:blip r:embed="rId3" cstate="print"/>
          <a:srcRect/>
          <a:stretch>
            <a:fillRect/>
          </a:stretch>
        </p:blipFill>
        <p:spPr bwMode="auto">
          <a:xfrm>
            <a:off x="1784648" y="1772816"/>
            <a:ext cx="5472608" cy="4476728"/>
          </a:xfrm>
          <a:prstGeom prst="rect">
            <a:avLst/>
          </a:prstGeom>
          <a:noFill/>
        </p:spPr>
      </p:pic>
      <p:cxnSp>
        <p:nvCxnSpPr>
          <p:cNvPr id="8" name="7 Conector recto"/>
          <p:cNvCxnSpPr/>
          <p:nvPr/>
        </p:nvCxnSpPr>
        <p:spPr>
          <a:xfrm rot="16200000" flipH="1">
            <a:off x="1873679" y="3904431"/>
            <a:ext cx="3450037" cy="5610"/>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557122" y="4167963"/>
            <a:ext cx="3779883" cy="21265"/>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rot="5400000">
            <a:off x="2428860" y="3897832"/>
            <a:ext cx="3429024" cy="0"/>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619283"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CLUSTERING</a:t>
            </a:r>
          </a:p>
        </p:txBody>
      </p:sp>
      <p:sp>
        <p:nvSpPr>
          <p:cNvPr id="7" name="6 CuadroTexto"/>
          <p:cNvSpPr txBox="1"/>
          <p:nvPr/>
        </p:nvSpPr>
        <p:spPr>
          <a:xfrm>
            <a:off x="738158" y="1285860"/>
            <a:ext cx="8501122" cy="3139321"/>
          </a:xfrm>
          <a:prstGeom prst="rect">
            <a:avLst/>
          </a:prstGeom>
          <a:noFill/>
        </p:spPr>
        <p:txBody>
          <a:bodyPr wrap="square" rtlCol="0">
            <a:spAutoFit/>
          </a:bodyPr>
          <a:lstStyle/>
          <a:p>
            <a:pPr algn="just"/>
            <a:r>
              <a:rPr lang="en-US" u="none" dirty="0">
                <a:solidFill>
                  <a:schemeClr val="bg1">
                    <a:lumMod val="50000"/>
                  </a:schemeClr>
                </a:solidFill>
              </a:rPr>
              <a:t>Types:</a:t>
            </a:r>
          </a:p>
          <a:p>
            <a:pPr algn="just"/>
            <a:endParaRPr lang="en-US" u="none" dirty="0">
              <a:solidFill>
                <a:schemeClr val="bg1">
                  <a:lumMod val="50000"/>
                </a:schemeClr>
              </a:solidFill>
            </a:endParaRPr>
          </a:p>
          <a:p>
            <a:pPr marL="627063" lvl="1" indent="-169863" algn="just">
              <a:lnSpc>
                <a:spcPct val="150000"/>
              </a:lnSpc>
              <a:buFont typeface="Wingdings" pitchFamily="2" charset="2"/>
              <a:buChar char="§"/>
            </a:pPr>
            <a:r>
              <a:rPr lang="en-US" u="none" dirty="0">
                <a:solidFill>
                  <a:schemeClr val="bg1">
                    <a:lumMod val="50000"/>
                  </a:schemeClr>
                </a:solidFill>
                <a:effectLst>
                  <a:outerShdw blurRad="38100" dist="38100" dir="2700000" algn="tl">
                    <a:srgbClr val="000000">
                      <a:alpha val="43137"/>
                    </a:srgbClr>
                  </a:outerShdw>
                </a:effectLst>
              </a:rPr>
              <a:t>Supervised</a:t>
            </a:r>
            <a:r>
              <a:rPr lang="en-US" u="none" dirty="0">
                <a:solidFill>
                  <a:schemeClr val="bg1">
                    <a:lumMod val="50000"/>
                  </a:schemeClr>
                </a:solidFill>
              </a:rPr>
              <a:t> </a:t>
            </a:r>
            <a:r>
              <a:rPr lang="en-US" u="none" dirty="0">
                <a:solidFill>
                  <a:schemeClr val="bg1">
                    <a:lumMod val="50000"/>
                  </a:schemeClr>
                </a:solidFill>
                <a:effectLst>
                  <a:outerShdw blurRad="38100" dist="38100" dir="2700000" algn="tl">
                    <a:srgbClr val="000000">
                      <a:alpha val="43137"/>
                    </a:srgbClr>
                  </a:outerShdw>
                </a:effectLst>
              </a:rPr>
              <a:t>clustering</a:t>
            </a:r>
            <a:r>
              <a:rPr lang="en-US" u="none" dirty="0">
                <a:solidFill>
                  <a:schemeClr val="bg1">
                    <a:lumMod val="50000"/>
                  </a:schemeClr>
                </a:solidFill>
              </a:rPr>
              <a:t> try to find the best partition for data that belong to a know set o classes</a:t>
            </a:r>
          </a:p>
          <a:p>
            <a:pPr marL="627063" lvl="1" indent="-169863" algn="just">
              <a:lnSpc>
                <a:spcPct val="150000"/>
              </a:lnSpc>
              <a:buFont typeface="Wingdings" pitchFamily="2" charset="2"/>
              <a:buChar char="§"/>
            </a:pPr>
            <a:r>
              <a:rPr lang="en-US" u="none" dirty="0">
                <a:solidFill>
                  <a:schemeClr val="bg1">
                    <a:lumMod val="50000"/>
                  </a:schemeClr>
                </a:solidFill>
                <a:effectLst>
                  <a:outerShdw blurRad="38100" dist="38100" dir="2700000" algn="tl">
                    <a:srgbClr val="000000">
                      <a:alpha val="43137"/>
                    </a:srgbClr>
                  </a:outerShdw>
                </a:effectLst>
              </a:rPr>
              <a:t>Unsupervised clustering</a:t>
            </a:r>
            <a:r>
              <a:rPr lang="en-US" u="none" dirty="0">
                <a:solidFill>
                  <a:schemeClr val="bg1">
                    <a:lumMod val="50000"/>
                  </a:schemeClr>
                </a:solidFill>
              </a:rPr>
              <a:t> try to define the number and the size of the classes in which the transcription profiles can be fitted in.</a:t>
            </a:r>
          </a:p>
          <a:p>
            <a:pPr marL="627063" lvl="1" indent="-169863" algn="just">
              <a:lnSpc>
                <a:spcPct val="150000"/>
              </a:lnSpc>
              <a:buFont typeface="Wingdings" pitchFamily="2" charset="2"/>
              <a:buChar char="§"/>
            </a:pPr>
            <a:r>
              <a:rPr lang="en-US" b="1" dirty="0">
                <a:solidFill>
                  <a:schemeClr val="bg1">
                    <a:lumMod val="50000"/>
                  </a:schemeClr>
                </a:solidFill>
              </a:rPr>
              <a:t>Distances </a:t>
            </a:r>
            <a:r>
              <a:rPr lang="en-US" dirty="0">
                <a:solidFill>
                  <a:schemeClr val="bg1">
                    <a:lumMod val="50000"/>
                  </a:schemeClr>
                </a:solidFill>
              </a:rPr>
              <a:t>between genes/samples are used to classify them (Euclidian distance, Manhattan distance, </a:t>
            </a:r>
            <a:r>
              <a:rPr lang="en-US" dirty="0" err="1">
                <a:solidFill>
                  <a:schemeClr val="bg1">
                    <a:lumMod val="50000"/>
                  </a:schemeClr>
                </a:solidFill>
              </a:rPr>
              <a:t>Mahalanovis</a:t>
            </a:r>
            <a:r>
              <a:rPr lang="en-US" dirty="0">
                <a:solidFill>
                  <a:schemeClr val="bg1">
                    <a:lumMod val="50000"/>
                  </a:schemeClr>
                </a:solidFill>
              </a:rPr>
              <a:t> distance….)</a:t>
            </a:r>
            <a:endParaRPr lang="en-US" u="none" dirty="0">
              <a:solidFill>
                <a:schemeClr val="bg1">
                  <a:lumMod val="50000"/>
                </a:schemeClr>
              </a:solidFill>
            </a:endParaRPr>
          </a:p>
        </p:txBody>
      </p:sp>
    </p:spTree>
    <p:extLst>
      <p:ext uri="{BB962C8B-B14F-4D97-AF65-F5344CB8AC3E}">
        <p14:creationId xmlns:p14="http://schemas.microsoft.com/office/powerpoint/2010/main" val="1028243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619283"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CLUSTERING</a:t>
            </a:r>
          </a:p>
        </p:txBody>
      </p:sp>
      <p:sp>
        <p:nvSpPr>
          <p:cNvPr id="7" name="6 CuadroTexto"/>
          <p:cNvSpPr txBox="1"/>
          <p:nvPr/>
        </p:nvSpPr>
        <p:spPr>
          <a:xfrm>
            <a:off x="738158" y="1285860"/>
            <a:ext cx="8501122" cy="1615827"/>
          </a:xfrm>
          <a:prstGeom prst="rect">
            <a:avLst/>
          </a:prstGeom>
          <a:noFill/>
        </p:spPr>
        <p:txBody>
          <a:bodyPr wrap="square" rtlCol="0">
            <a:spAutoFit/>
          </a:bodyPr>
          <a:lstStyle/>
          <a:p>
            <a:pPr algn="just"/>
            <a:r>
              <a:rPr lang="en-US" dirty="0">
                <a:solidFill>
                  <a:schemeClr val="bg1">
                    <a:lumMod val="50000"/>
                  </a:schemeClr>
                </a:solidFill>
              </a:rPr>
              <a:t>Hierarchical Clustering (HCL)</a:t>
            </a:r>
          </a:p>
          <a:p>
            <a:pPr marL="542925" lvl="1" indent="-85725" algn="just">
              <a:lnSpc>
                <a:spcPct val="150000"/>
              </a:lnSpc>
              <a:buFont typeface="Arial" pitchFamily="34" charset="0"/>
              <a:buChar char="•"/>
            </a:pPr>
            <a:r>
              <a:rPr lang="en-US" dirty="0">
                <a:solidFill>
                  <a:schemeClr val="bg1">
                    <a:lumMod val="50000"/>
                  </a:schemeClr>
                </a:solidFill>
              </a:rPr>
              <a:t> HCL is an agglomerative /dividing clustering method.</a:t>
            </a:r>
          </a:p>
          <a:p>
            <a:pPr marL="542925" lvl="1" indent="-85725" algn="just">
              <a:lnSpc>
                <a:spcPct val="150000"/>
              </a:lnSpc>
              <a:buFont typeface="Arial" pitchFamily="34" charset="0"/>
              <a:buChar char="•"/>
            </a:pPr>
            <a:r>
              <a:rPr lang="en-US" dirty="0">
                <a:solidFill>
                  <a:schemeClr val="bg1">
                    <a:lumMod val="50000"/>
                  </a:schemeClr>
                </a:solidFill>
              </a:rPr>
              <a:t> The iterative process continues until all groups are connected in a hierarchical tree.</a:t>
            </a:r>
          </a:p>
          <a:p>
            <a:pPr marL="542925" lvl="1" indent="-85725" algn="just">
              <a:lnSpc>
                <a:spcPct val="150000"/>
              </a:lnSpc>
              <a:buFont typeface="Arial" pitchFamily="34" charset="0"/>
              <a:buChar char="•"/>
            </a:pPr>
            <a:r>
              <a:rPr lang="en-US" dirty="0">
                <a:solidFill>
                  <a:schemeClr val="bg1">
                    <a:lumMod val="50000"/>
                  </a:schemeClr>
                </a:solidFill>
              </a:rPr>
              <a:t> Samples more similar between them are closed.</a:t>
            </a:r>
          </a:p>
        </p:txBody>
      </p:sp>
      <p:pic>
        <p:nvPicPr>
          <p:cNvPr id="107522" name="Picture 2"/>
          <p:cNvPicPr>
            <a:picLocks noChangeAspect="1" noChangeArrowheads="1"/>
          </p:cNvPicPr>
          <p:nvPr/>
        </p:nvPicPr>
        <p:blipFill>
          <a:blip r:embed="rId3" cstate="print"/>
          <a:srcRect/>
          <a:stretch>
            <a:fillRect/>
          </a:stretch>
        </p:blipFill>
        <p:spPr bwMode="auto">
          <a:xfrm>
            <a:off x="2595546" y="3143248"/>
            <a:ext cx="3714744" cy="3180750"/>
          </a:xfrm>
          <a:prstGeom prst="rect">
            <a:avLst/>
          </a:prstGeom>
          <a:noFill/>
          <a:ln w="9525">
            <a:noFill/>
            <a:miter lim="800000"/>
            <a:headEnd/>
            <a:tailEnd/>
          </a:ln>
          <a:effectLst/>
        </p:spPr>
      </p:pic>
    </p:spTree>
    <p:extLst>
      <p:ext uri="{BB962C8B-B14F-4D97-AF65-F5344CB8AC3E}">
        <p14:creationId xmlns:p14="http://schemas.microsoft.com/office/powerpoint/2010/main" val="156555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685502"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CLUSTERING</a:t>
            </a:r>
          </a:p>
        </p:txBody>
      </p:sp>
      <p:sp>
        <p:nvSpPr>
          <p:cNvPr id="7" name="6 CuadroTexto"/>
          <p:cNvSpPr txBox="1"/>
          <p:nvPr/>
        </p:nvSpPr>
        <p:spPr>
          <a:xfrm>
            <a:off x="738158" y="1285860"/>
            <a:ext cx="8501122" cy="1200329"/>
          </a:xfrm>
          <a:prstGeom prst="rect">
            <a:avLst/>
          </a:prstGeom>
          <a:noFill/>
        </p:spPr>
        <p:txBody>
          <a:bodyPr wrap="square" rtlCol="0">
            <a:spAutoFit/>
          </a:bodyPr>
          <a:lstStyle/>
          <a:p>
            <a:pPr algn="just"/>
            <a:r>
              <a:rPr lang="en-US" dirty="0" err="1">
                <a:solidFill>
                  <a:schemeClr val="bg1">
                    <a:lumMod val="50000"/>
                  </a:schemeClr>
                </a:solidFill>
              </a:rPr>
              <a:t>Heatmaps</a:t>
            </a:r>
            <a:endParaRPr lang="en-US" dirty="0">
              <a:solidFill>
                <a:schemeClr val="bg1">
                  <a:lumMod val="50000"/>
                </a:schemeClr>
              </a:solidFill>
            </a:endParaRPr>
          </a:p>
          <a:p>
            <a:pPr marL="542925" lvl="1" indent="-85725" algn="just">
              <a:lnSpc>
                <a:spcPct val="150000"/>
              </a:lnSpc>
              <a:buFont typeface="Arial" pitchFamily="34" charset="0"/>
              <a:buChar char="•"/>
            </a:pPr>
            <a:r>
              <a:rPr lang="en-US" dirty="0">
                <a:solidFill>
                  <a:schemeClr val="bg1">
                    <a:lumMod val="50000"/>
                  </a:schemeClr>
                </a:solidFill>
              </a:rPr>
              <a:t> Allow a quick visualization of the possible expression patterns that could exists among samples.</a:t>
            </a:r>
          </a:p>
        </p:txBody>
      </p:sp>
      <p:pic>
        <p:nvPicPr>
          <p:cNvPr id="109570" name="Picture 2" descr="https://upload.wikimedia.org/wikipedia/commons/4/48/Heatmap.png"/>
          <p:cNvPicPr>
            <a:picLocks noChangeAspect="1" noChangeArrowheads="1"/>
          </p:cNvPicPr>
          <p:nvPr/>
        </p:nvPicPr>
        <p:blipFill>
          <a:blip r:embed="rId3" cstate="print"/>
          <a:srcRect/>
          <a:stretch>
            <a:fillRect/>
          </a:stretch>
        </p:blipFill>
        <p:spPr bwMode="auto">
          <a:xfrm>
            <a:off x="3095612" y="2071678"/>
            <a:ext cx="4357718" cy="435771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228150"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VENN DIAGRAMS</a:t>
            </a:r>
          </a:p>
        </p:txBody>
      </p:sp>
      <p:sp>
        <p:nvSpPr>
          <p:cNvPr id="7" name="6 CuadroTexto"/>
          <p:cNvSpPr txBox="1"/>
          <p:nvPr/>
        </p:nvSpPr>
        <p:spPr>
          <a:xfrm>
            <a:off x="666720" y="1357298"/>
            <a:ext cx="8501122" cy="923330"/>
          </a:xfrm>
          <a:prstGeom prst="rect">
            <a:avLst/>
          </a:prstGeom>
          <a:noFill/>
        </p:spPr>
        <p:txBody>
          <a:bodyPr wrap="square" rtlCol="0">
            <a:spAutoFit/>
          </a:bodyPr>
          <a:lstStyle/>
          <a:p>
            <a:pPr marL="85725" indent="-85725" algn="just">
              <a:buFont typeface="Arial" pitchFamily="34" charset="0"/>
              <a:buChar char="•"/>
            </a:pPr>
            <a:r>
              <a:rPr lang="en-US" dirty="0">
                <a:solidFill>
                  <a:schemeClr val="bg1">
                    <a:lumMod val="50000"/>
                  </a:schemeClr>
                </a:solidFill>
              </a:rPr>
              <a:t> If the study have more than one comparisons it could be interesting to look for common genes in the gene lists (multiple comparisons)</a:t>
            </a:r>
          </a:p>
          <a:p>
            <a:pPr algn="just"/>
            <a:r>
              <a:rPr lang="en-US" dirty="0">
                <a:solidFill>
                  <a:schemeClr val="bg1">
                    <a:lumMod val="50000"/>
                  </a:schemeClr>
                </a:solidFill>
              </a:rPr>
              <a:t> </a:t>
            </a:r>
          </a:p>
        </p:txBody>
      </p:sp>
      <p:pic>
        <p:nvPicPr>
          <p:cNvPr id="118786" name="Picture 2" descr="http://www.nature.com/ng/journal/v43/n2/images/ng.736-F3.jpg"/>
          <p:cNvPicPr>
            <a:picLocks noChangeAspect="1" noChangeArrowheads="1"/>
          </p:cNvPicPr>
          <p:nvPr/>
        </p:nvPicPr>
        <p:blipFill>
          <a:blip r:embed="rId3" cstate="print"/>
          <a:srcRect/>
          <a:stretch>
            <a:fillRect/>
          </a:stretch>
        </p:blipFill>
        <p:spPr bwMode="auto">
          <a:xfrm>
            <a:off x="5381628" y="2357430"/>
            <a:ext cx="3595784" cy="3652800"/>
          </a:xfrm>
          <a:prstGeom prst="rect">
            <a:avLst/>
          </a:prstGeom>
          <a:noFill/>
        </p:spPr>
      </p:pic>
      <p:pic>
        <p:nvPicPr>
          <p:cNvPr id="118788" name="Picture 4" descr="http://jennasauber.files.wordpress.com/2011/10/venn-diagram.jpg"/>
          <p:cNvPicPr>
            <a:picLocks noChangeAspect="1" noChangeArrowheads="1"/>
          </p:cNvPicPr>
          <p:nvPr/>
        </p:nvPicPr>
        <p:blipFill>
          <a:blip r:embed="rId4" cstate="print"/>
          <a:srcRect/>
          <a:stretch>
            <a:fillRect/>
          </a:stretch>
        </p:blipFill>
        <p:spPr bwMode="auto">
          <a:xfrm>
            <a:off x="738158" y="2571744"/>
            <a:ext cx="3695685" cy="2682839"/>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802329" cy="553998"/>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Microarray data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ANNOTATION</a:t>
            </a:r>
          </a:p>
        </p:txBody>
      </p:sp>
      <p:sp>
        <p:nvSpPr>
          <p:cNvPr id="7" name="6 CuadroTexto"/>
          <p:cNvSpPr txBox="1"/>
          <p:nvPr/>
        </p:nvSpPr>
        <p:spPr>
          <a:xfrm>
            <a:off x="666720" y="1285860"/>
            <a:ext cx="8143932" cy="3970318"/>
          </a:xfrm>
          <a:prstGeom prst="rect">
            <a:avLst/>
          </a:prstGeom>
          <a:noFill/>
        </p:spPr>
        <p:txBody>
          <a:bodyPr wrap="square" rtlCol="0">
            <a:spAutoFit/>
          </a:bodyPr>
          <a:lstStyle/>
          <a:p>
            <a:pPr algn="just">
              <a:lnSpc>
                <a:spcPct val="150000"/>
              </a:lnSpc>
              <a:buFont typeface="Arial" pitchFamily="34" charset="0"/>
              <a:buChar char="•"/>
            </a:pPr>
            <a:r>
              <a:rPr lang="en-US" sz="2400" dirty="0">
                <a:solidFill>
                  <a:schemeClr val="bg1">
                    <a:lumMod val="50000"/>
                  </a:schemeClr>
                </a:solidFill>
              </a:rPr>
              <a:t>Relation between probes sets and genes.</a:t>
            </a:r>
          </a:p>
          <a:p>
            <a:pPr marL="85725" indent="-85725" algn="just">
              <a:lnSpc>
                <a:spcPct val="150000"/>
              </a:lnSpc>
              <a:buFont typeface="Arial" pitchFamily="34" charset="0"/>
              <a:buChar char="•"/>
            </a:pPr>
            <a:r>
              <a:rPr lang="en-US" sz="2400" dirty="0">
                <a:solidFill>
                  <a:schemeClr val="bg1">
                    <a:lumMod val="50000"/>
                  </a:schemeClr>
                </a:solidFill>
              </a:rPr>
              <a:t>An important issue in microarray data analysis is the specific association of probe identifiers with genome annotated transcripts.</a:t>
            </a:r>
          </a:p>
          <a:p>
            <a:pPr marL="85725" indent="-85725" algn="just">
              <a:lnSpc>
                <a:spcPct val="150000"/>
              </a:lnSpc>
              <a:buFont typeface="Arial" pitchFamily="34" charset="0"/>
              <a:buChar char="•"/>
            </a:pPr>
            <a:r>
              <a:rPr lang="en-US" sz="2400" dirty="0">
                <a:solidFill>
                  <a:schemeClr val="bg1">
                    <a:lumMod val="50000"/>
                  </a:schemeClr>
                </a:solidFill>
              </a:rPr>
              <a:t>Not of the probes have a “genome annotated transcript”.</a:t>
            </a:r>
          </a:p>
          <a:p>
            <a:pPr marL="85725" indent="-85725" algn="just">
              <a:lnSpc>
                <a:spcPct val="150000"/>
              </a:lnSpc>
              <a:buFont typeface="Arial" pitchFamily="34" charset="0"/>
              <a:buChar char="•"/>
            </a:pPr>
            <a:r>
              <a:rPr lang="en-US" sz="2400" dirty="0">
                <a:solidFill>
                  <a:schemeClr val="bg1">
                    <a:lumMod val="50000"/>
                  </a:schemeClr>
                </a:solidFill>
              </a:rPr>
              <a:t>Different database used (</a:t>
            </a:r>
            <a:r>
              <a:rPr lang="en-US" sz="2400" dirty="0" err="1">
                <a:solidFill>
                  <a:schemeClr val="bg1">
                    <a:lumMod val="50000"/>
                  </a:schemeClr>
                </a:solidFill>
              </a:rPr>
              <a:t>Entrez</a:t>
            </a:r>
            <a:r>
              <a:rPr lang="en-US" sz="2400" dirty="0">
                <a:solidFill>
                  <a:schemeClr val="bg1">
                    <a:lumMod val="50000"/>
                  </a:schemeClr>
                </a:solidFill>
              </a:rPr>
              <a:t>, Gene Symbol, </a:t>
            </a:r>
            <a:r>
              <a:rPr lang="en-US" sz="2400" dirty="0" err="1">
                <a:solidFill>
                  <a:schemeClr val="bg1">
                    <a:lumMod val="50000"/>
                  </a:schemeClr>
                </a:solidFill>
              </a:rPr>
              <a:t>Ensembl</a:t>
            </a:r>
            <a:r>
              <a:rPr lang="en-US" sz="2400" dirty="0">
                <a:solidFill>
                  <a:schemeClr val="bg1">
                    <a:lumMod val="50000"/>
                  </a:schemeClr>
                </a:solidFill>
              </a:rPr>
              <a:t>,…) generates different results.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595282" y="1285860"/>
            <a:ext cx="7000924" cy="4929222"/>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microarrays technology (expression Arrays)</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Microarray Data Analysis</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Biological Significance</a:t>
            </a:r>
          </a:p>
          <a:p>
            <a:pPr marL="358775" indent="-358775">
              <a:lnSpc>
                <a:spcPct val="150000"/>
              </a:lnSpc>
              <a:buFont typeface="Calibri" pitchFamily="34" charset="0"/>
              <a:buAutoNum type="arabicPeriod"/>
            </a:pPr>
            <a:r>
              <a:rPr lang="en-GB" sz="2000" dirty="0">
                <a:solidFill>
                  <a:schemeClr val="accent1"/>
                </a:solidFill>
                <a:latin typeface="Calibri" pitchFamily="34" charset="0"/>
                <a:ea typeface="ＭＳ Ｐゴシック" pitchFamily="34" charset="-128"/>
              </a:rPr>
              <a:t>Example of a </a:t>
            </a:r>
            <a:r>
              <a:rPr lang="en-GB" sz="2000" dirty="0" err="1">
                <a:solidFill>
                  <a:schemeClr val="accent1"/>
                </a:solidFill>
                <a:latin typeface="Calibri" pitchFamily="34" charset="0"/>
                <a:ea typeface="ＭＳ Ｐゴシック" pitchFamily="34" charset="-128"/>
              </a:rPr>
              <a:t>microarray</a:t>
            </a:r>
            <a:r>
              <a:rPr lang="en-GB" sz="2000" dirty="0">
                <a:solidFill>
                  <a:schemeClr val="accent1"/>
                </a:solidFill>
                <a:latin typeface="Calibri" pitchFamily="34" charset="0"/>
                <a:ea typeface="ＭＳ Ｐゴシック" pitchFamily="34" charset="-128"/>
              </a:rPr>
              <a:t> analysis with R</a:t>
            </a:r>
          </a:p>
          <a:p>
            <a:pPr marL="798875" lvl="1" indent="-358775">
              <a:buFont typeface="Calibri" pitchFamily="34" charset="0"/>
              <a:buAutoNum type="arabicPeriod"/>
            </a:pPr>
            <a:endParaRPr lang="en-GB" sz="1400" dirty="0">
              <a:ea typeface="ＭＳ Ｐゴシック" pitchFamily="34" charset="-128"/>
            </a:endParaRPr>
          </a:p>
          <a:p>
            <a:pPr marL="358775" indent="-358775">
              <a:buFont typeface="Calibri" pitchFamily="34" charset="0"/>
              <a:buAutoNum type="arabicPeriod"/>
            </a:pPr>
            <a:endParaRPr lang="en-GB" sz="2000" dirty="0">
              <a:ea typeface="ＭＳ Ｐゴシック" pitchFamily="34" charset="-128"/>
            </a:endParaRPr>
          </a:p>
        </p:txBody>
      </p:sp>
      <p:sp>
        <p:nvSpPr>
          <p:cNvPr id="3" name="1 Título"/>
          <p:cNvSpPr txBox="1">
            <a:spLocks/>
          </p:cNvSpPr>
          <p:nvPr/>
        </p:nvSpPr>
        <p:spPr>
          <a:xfrm>
            <a:off x="166654" y="642918"/>
            <a:ext cx="8915400" cy="47667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2800" b="1" i="0" u="sng" strike="noStrike" kern="1200" cap="none" spc="0" normalizeH="0" baseline="0" noProof="0" dirty="0">
                <a:ln>
                  <a:noFill/>
                </a:ln>
                <a:solidFill>
                  <a:schemeClr val="accent1"/>
                </a:solidFill>
                <a:effectLst/>
                <a:uLnTx/>
                <a:uFillTx/>
                <a:latin typeface="Calibri" pitchFamily="34" charset="0"/>
                <a:ea typeface="+mj-ea"/>
                <a:cs typeface="+mj-cs"/>
              </a:rPr>
              <a:t>Table of contents</a:t>
            </a:r>
          </a:p>
        </p:txBody>
      </p:sp>
      <p:pic>
        <p:nvPicPr>
          <p:cNvPr id="4" name="Picture 2" descr="http://upci.upmc.edu/cgf/images/img_genome-wide_human.jpg"/>
          <p:cNvPicPr>
            <a:picLocks noChangeAspect="1" noChangeArrowheads="1"/>
          </p:cNvPicPr>
          <p:nvPr/>
        </p:nvPicPr>
        <p:blipFill>
          <a:blip r:embed="rId2" cstate="print"/>
          <a:srcRect/>
          <a:stretch>
            <a:fillRect/>
          </a:stretch>
        </p:blipFill>
        <p:spPr bwMode="auto">
          <a:xfrm>
            <a:off x="1381100" y="3929066"/>
            <a:ext cx="2857500" cy="1647825"/>
          </a:xfrm>
          <a:prstGeom prst="rect">
            <a:avLst/>
          </a:prstGeom>
          <a:noFill/>
        </p:spPr>
      </p:pic>
      <p:pic>
        <p:nvPicPr>
          <p:cNvPr id="5" name="Picture 4" descr="http://previews.123rf.com/images/radiantskies/radiantskies1301/radiantskies130101158/17319708-Abstract-word-cloud-for-Data-analysis-with-related-tags-and-terms-Stock-Photo.jpg"/>
          <p:cNvPicPr>
            <a:picLocks noChangeAspect="1" noChangeArrowheads="1"/>
          </p:cNvPicPr>
          <p:nvPr/>
        </p:nvPicPr>
        <p:blipFill>
          <a:blip r:embed="rId3" cstate="print"/>
          <a:srcRect/>
          <a:stretch>
            <a:fillRect/>
          </a:stretch>
        </p:blipFill>
        <p:spPr bwMode="auto">
          <a:xfrm>
            <a:off x="5524504" y="2571744"/>
            <a:ext cx="3235113" cy="2675190"/>
          </a:xfrm>
          <a:prstGeom prst="rect">
            <a:avLst/>
          </a:prstGeom>
          <a:noFill/>
        </p:spPr>
      </p:pic>
    </p:spTree>
    <p:extLst>
      <p:ext uri="{BB962C8B-B14F-4D97-AF65-F5344CB8AC3E}">
        <p14:creationId xmlns:p14="http://schemas.microsoft.com/office/powerpoint/2010/main" val="184468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704528" y="1340768"/>
            <a:ext cx="6768752" cy="1938992"/>
          </a:xfrm>
          <a:prstGeom prst="rect">
            <a:avLst/>
          </a:prstGeom>
          <a:noFill/>
        </p:spPr>
        <p:txBody>
          <a:bodyPr wrap="square" rtlCol="0">
            <a:spAutoFit/>
          </a:bodyPr>
          <a:lstStyle/>
          <a:p>
            <a:r>
              <a:rPr lang="en-US" sz="2000" dirty="0">
                <a:solidFill>
                  <a:schemeClr val="bg1">
                    <a:lumMod val="50000"/>
                  </a:schemeClr>
                </a:solidFill>
              </a:rPr>
              <a:t>You obtained a list of features!!!! … what is next?</a:t>
            </a:r>
          </a:p>
          <a:p>
            <a:endParaRPr lang="en-US" sz="2000" dirty="0">
              <a:solidFill>
                <a:schemeClr val="bg1">
                  <a:lumMod val="50000"/>
                </a:schemeClr>
              </a:solidFill>
            </a:endParaRPr>
          </a:p>
          <a:p>
            <a:pPr marL="800100" lvl="1" indent="-342900">
              <a:buFont typeface="Arial" panose="020B0604020202020204" pitchFamily="34" charset="0"/>
              <a:buChar char="•"/>
            </a:pPr>
            <a:r>
              <a:rPr lang="en-US" sz="2000" dirty="0">
                <a:solidFill>
                  <a:schemeClr val="bg1">
                    <a:lumMod val="50000"/>
                  </a:schemeClr>
                </a:solidFill>
              </a:rPr>
              <a:t>Select some genes for validation?</a:t>
            </a:r>
          </a:p>
          <a:p>
            <a:pPr marL="800100" lvl="1" indent="-342900">
              <a:buFont typeface="Arial" panose="020B0604020202020204" pitchFamily="34" charset="0"/>
              <a:buChar char="•"/>
            </a:pPr>
            <a:r>
              <a:rPr lang="en-US" sz="2000" dirty="0">
                <a:solidFill>
                  <a:schemeClr val="bg1">
                    <a:lumMod val="50000"/>
                  </a:schemeClr>
                </a:solidFill>
              </a:rPr>
              <a:t>Follow up experiments on some genes?</a:t>
            </a:r>
          </a:p>
          <a:p>
            <a:pPr marL="800100" lvl="1" indent="-342900">
              <a:buFont typeface="Arial" panose="020B0604020202020204" pitchFamily="34" charset="0"/>
              <a:buChar char="•"/>
            </a:pPr>
            <a:r>
              <a:rPr lang="en-US" sz="2000" dirty="0">
                <a:solidFill>
                  <a:schemeClr val="bg1">
                    <a:lumMod val="50000"/>
                  </a:schemeClr>
                </a:solidFill>
              </a:rPr>
              <a:t>Publish a huge table with all results?</a:t>
            </a:r>
          </a:p>
          <a:p>
            <a:pPr marL="800100" lvl="1" indent="-342900">
              <a:buFont typeface="Arial" panose="020B0604020202020204" pitchFamily="34" charset="0"/>
              <a:buChar char="•"/>
            </a:pPr>
            <a:r>
              <a:rPr lang="en-US" sz="2000" dirty="0">
                <a:solidFill>
                  <a:schemeClr val="bg1">
                    <a:lumMod val="50000"/>
                  </a:schemeClr>
                </a:solidFill>
              </a:rPr>
              <a:t>Try to learn on all genes in the list?</a:t>
            </a:r>
          </a:p>
        </p:txBody>
      </p:sp>
      <p:pic>
        <p:nvPicPr>
          <p:cNvPr id="3" name="Imagen 2"/>
          <p:cNvPicPr>
            <a:picLocks noChangeAspect="1"/>
          </p:cNvPicPr>
          <p:nvPr/>
        </p:nvPicPr>
        <p:blipFill>
          <a:blip r:embed="rId2"/>
          <a:stretch>
            <a:fillRect/>
          </a:stretch>
        </p:blipFill>
        <p:spPr>
          <a:xfrm>
            <a:off x="1064568" y="4293096"/>
            <a:ext cx="1507569" cy="1118940"/>
          </a:xfrm>
          <a:prstGeom prst="rect">
            <a:avLst/>
          </a:prstGeom>
        </p:spPr>
      </p:pic>
      <p:sp>
        <p:nvSpPr>
          <p:cNvPr id="4" name="Flecha derecha 3"/>
          <p:cNvSpPr/>
          <p:nvPr/>
        </p:nvSpPr>
        <p:spPr>
          <a:xfrm>
            <a:off x="2720752" y="4725144"/>
            <a:ext cx="28803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l="45250" t="13792" r="30383" b="31033"/>
          <a:stretch>
            <a:fillRect/>
          </a:stretch>
        </p:blipFill>
        <p:spPr bwMode="auto">
          <a:xfrm>
            <a:off x="3296816" y="3865984"/>
            <a:ext cx="533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lecha derecha 12"/>
          <p:cNvSpPr/>
          <p:nvPr/>
        </p:nvSpPr>
        <p:spPr>
          <a:xfrm>
            <a:off x="4266863" y="4725144"/>
            <a:ext cx="28803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4"/>
          <a:stretch>
            <a:fillRect/>
          </a:stretch>
        </p:blipFill>
        <p:spPr>
          <a:xfrm>
            <a:off x="4736976" y="4149080"/>
            <a:ext cx="1255957" cy="1596769"/>
          </a:xfrm>
          <a:prstGeom prst="rect">
            <a:avLst/>
          </a:prstGeom>
        </p:spPr>
      </p:pic>
      <p:pic>
        <p:nvPicPr>
          <p:cNvPr id="7" name="Imagen 6"/>
          <p:cNvPicPr>
            <a:picLocks noChangeAspect="1"/>
          </p:cNvPicPr>
          <p:nvPr/>
        </p:nvPicPr>
        <p:blipFill>
          <a:blip r:embed="rId5"/>
          <a:stretch>
            <a:fillRect/>
          </a:stretch>
        </p:blipFill>
        <p:spPr>
          <a:xfrm>
            <a:off x="6249144" y="3820544"/>
            <a:ext cx="3280173" cy="1196579"/>
          </a:xfrm>
          <a:prstGeom prst="rect">
            <a:avLst/>
          </a:prstGeom>
        </p:spPr>
      </p:pic>
      <p:cxnSp>
        <p:nvCxnSpPr>
          <p:cNvPr id="9" name="Conector recto de flecha 8"/>
          <p:cNvCxnSpPr/>
          <p:nvPr/>
        </p:nvCxnSpPr>
        <p:spPr>
          <a:xfrm>
            <a:off x="3839944" y="3950999"/>
            <a:ext cx="2344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3710130" y="5728485"/>
            <a:ext cx="1152128" cy="215444"/>
          </a:xfrm>
          <a:prstGeom prst="rect">
            <a:avLst/>
          </a:prstGeom>
          <a:noFill/>
        </p:spPr>
        <p:txBody>
          <a:bodyPr wrap="square" rtlCol="0">
            <a:spAutoFit/>
          </a:bodyPr>
          <a:lstStyle/>
          <a:p>
            <a:r>
              <a:rPr lang="es-ES" sz="800" dirty="0" err="1">
                <a:solidFill>
                  <a:srgbClr val="FF0000"/>
                </a:solidFill>
              </a:rPr>
              <a:t>my</a:t>
            </a:r>
            <a:r>
              <a:rPr lang="es-ES" sz="800" dirty="0">
                <a:solidFill>
                  <a:srgbClr val="FF0000"/>
                </a:solidFill>
              </a:rPr>
              <a:t> </a:t>
            </a:r>
            <a:r>
              <a:rPr lang="es-ES" sz="800" dirty="0" err="1">
                <a:solidFill>
                  <a:srgbClr val="FF0000"/>
                </a:solidFill>
              </a:rPr>
              <a:t>favourite</a:t>
            </a:r>
            <a:r>
              <a:rPr lang="es-ES" sz="800" dirty="0">
                <a:solidFill>
                  <a:srgbClr val="FF0000"/>
                </a:solidFill>
              </a:rPr>
              <a:t> gene</a:t>
            </a:r>
          </a:p>
        </p:txBody>
      </p:sp>
      <p:pic>
        <p:nvPicPr>
          <p:cNvPr id="16" name="Imagen 15"/>
          <p:cNvPicPr>
            <a:picLocks noChangeAspect="1"/>
          </p:cNvPicPr>
          <p:nvPr/>
        </p:nvPicPr>
        <p:blipFill>
          <a:blip r:embed="rId6"/>
          <a:stretch>
            <a:fillRect/>
          </a:stretch>
        </p:blipFill>
        <p:spPr>
          <a:xfrm>
            <a:off x="6537176" y="5187469"/>
            <a:ext cx="1453208" cy="714358"/>
          </a:xfrm>
          <a:prstGeom prst="rect">
            <a:avLst/>
          </a:prstGeom>
        </p:spPr>
      </p:pic>
      <p:pic>
        <p:nvPicPr>
          <p:cNvPr id="17" name="Imagen 16"/>
          <p:cNvPicPr>
            <a:picLocks noChangeAspect="1"/>
          </p:cNvPicPr>
          <p:nvPr/>
        </p:nvPicPr>
        <p:blipFill>
          <a:blip r:embed="rId7"/>
          <a:stretch>
            <a:fillRect/>
          </a:stretch>
        </p:blipFill>
        <p:spPr>
          <a:xfrm>
            <a:off x="8409384" y="5124955"/>
            <a:ext cx="585687" cy="795933"/>
          </a:xfrm>
          <a:prstGeom prst="rect">
            <a:avLst/>
          </a:prstGeom>
        </p:spPr>
      </p:pic>
    </p:spTree>
    <p:extLst>
      <p:ext uri="{BB962C8B-B14F-4D97-AF65-F5344CB8AC3E}">
        <p14:creationId xmlns:p14="http://schemas.microsoft.com/office/powerpoint/2010/main" val="173109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7060897" y="1966564"/>
            <a:ext cx="2286000" cy="2943225"/>
          </a:xfrm>
          <a:prstGeom prst="rect">
            <a:avLst/>
          </a:prstGeom>
          <a:noFill/>
          <a:ln w="9525">
            <a:noFill/>
            <a:miter lim="800000"/>
            <a:headEnd/>
            <a:tailEnd/>
          </a:ln>
        </p:spPr>
      </p:pic>
      <p:sp>
        <p:nvSpPr>
          <p:cNvPr id="4" name="7 CuadroTexto"/>
          <p:cNvSpPr txBox="1"/>
          <p:nvPr/>
        </p:nvSpPr>
        <p:spPr>
          <a:xfrm>
            <a:off x="406378" y="1514281"/>
            <a:ext cx="6048672" cy="3000821"/>
          </a:xfrm>
          <a:prstGeom prst="rect">
            <a:avLst/>
          </a:prstGeom>
          <a:noFill/>
        </p:spPr>
        <p:txBody>
          <a:bodyPr wrap="square" rtlCol="0">
            <a:spAutoFit/>
          </a:bodyPr>
          <a:lstStyle/>
          <a:p>
            <a:pPr algn="just">
              <a:lnSpc>
                <a:spcPct val="150000"/>
              </a:lnSpc>
            </a:pPr>
            <a:r>
              <a:rPr lang="en-GB" u="none" dirty="0"/>
              <a:t>A microarray (of nucleic acids) in few words?</a:t>
            </a:r>
          </a:p>
          <a:p>
            <a:pPr algn="just">
              <a:lnSpc>
                <a:spcPct val="150000"/>
              </a:lnSpc>
            </a:pPr>
            <a:endParaRPr lang="en-GB" u="none" dirty="0">
              <a:solidFill>
                <a:schemeClr val="bg1">
                  <a:lumMod val="50000"/>
                </a:schemeClr>
              </a:solidFill>
            </a:endParaRPr>
          </a:p>
          <a:p>
            <a:pPr marL="536575" lvl="1" indent="-79375" algn="just">
              <a:lnSpc>
                <a:spcPct val="150000"/>
              </a:lnSpc>
              <a:buFont typeface="Wingdings" pitchFamily="2" charset="2"/>
              <a:buChar char="§"/>
            </a:pPr>
            <a:r>
              <a:rPr lang="en-GB" u="none" dirty="0">
                <a:solidFill>
                  <a:schemeClr val="bg1">
                    <a:lumMod val="50000"/>
                  </a:schemeClr>
                </a:solidFill>
              </a:rPr>
              <a:t> DNA fixed to a solid surface (nylon, silica, glass,...)</a:t>
            </a:r>
          </a:p>
          <a:p>
            <a:pPr marL="993775" lvl="2" indent="-79375" algn="just">
              <a:lnSpc>
                <a:spcPct val="150000"/>
              </a:lnSpc>
              <a:buFont typeface="Wingdings" pitchFamily="2" charset="2"/>
              <a:buChar char="Ø"/>
            </a:pPr>
            <a:r>
              <a:rPr lang="en-GB" dirty="0">
                <a:solidFill>
                  <a:schemeClr val="bg1">
                    <a:lumMod val="50000"/>
                  </a:schemeClr>
                </a:solidFill>
              </a:rPr>
              <a:t>is called </a:t>
            </a:r>
            <a:r>
              <a:rPr lang="en-GB" i="1" dirty="0">
                <a:solidFill>
                  <a:schemeClr val="bg1">
                    <a:lumMod val="50000"/>
                  </a:schemeClr>
                </a:solidFill>
                <a:effectLst>
                  <a:outerShdw blurRad="38100" dist="38100" dir="2700000" algn="tl">
                    <a:srgbClr val="000000">
                      <a:alpha val="43137"/>
                    </a:srgbClr>
                  </a:outerShdw>
                </a:effectLst>
              </a:rPr>
              <a:t>probe</a:t>
            </a:r>
            <a:endParaRPr lang="en-GB" i="1" u="none" dirty="0">
              <a:solidFill>
                <a:schemeClr val="bg1">
                  <a:lumMod val="50000"/>
                </a:schemeClr>
              </a:solidFill>
              <a:effectLst>
                <a:outerShdw blurRad="38100" dist="38100" dir="2700000" algn="tl">
                  <a:srgbClr val="000000">
                    <a:alpha val="43137"/>
                  </a:srgbClr>
                </a:outerShdw>
              </a:effectLst>
            </a:endParaRPr>
          </a:p>
          <a:p>
            <a:pPr marL="536575" lvl="1" indent="-79375" algn="just">
              <a:lnSpc>
                <a:spcPct val="150000"/>
              </a:lnSpc>
              <a:buFont typeface="Wingdings" pitchFamily="2" charset="2"/>
              <a:buChar char="§"/>
            </a:pPr>
            <a:r>
              <a:rPr lang="en-GB" u="none" dirty="0">
                <a:solidFill>
                  <a:schemeClr val="bg1">
                    <a:lumMod val="50000"/>
                  </a:schemeClr>
                </a:solidFill>
              </a:rPr>
              <a:t> RNA “problem” is labelled, and have to bind to DNA fixed in the solid surface in an specific way.</a:t>
            </a:r>
          </a:p>
          <a:p>
            <a:pPr marL="993775" lvl="2" indent="-79375" algn="just">
              <a:lnSpc>
                <a:spcPct val="150000"/>
              </a:lnSpc>
              <a:buFont typeface="Wingdings" pitchFamily="2" charset="2"/>
              <a:buChar char="Ø"/>
            </a:pPr>
            <a:r>
              <a:rPr lang="en-GB" u="none" dirty="0">
                <a:solidFill>
                  <a:schemeClr val="bg1">
                    <a:lumMod val="50000"/>
                  </a:schemeClr>
                </a:solidFill>
              </a:rPr>
              <a:t>is called </a:t>
            </a:r>
            <a:r>
              <a:rPr lang="en-GB" i="1" u="none" dirty="0">
                <a:solidFill>
                  <a:schemeClr val="bg1">
                    <a:lumMod val="50000"/>
                  </a:schemeClr>
                </a:solidFill>
                <a:effectLst>
                  <a:outerShdw blurRad="38100" dist="38100" dir="2700000" algn="tl">
                    <a:srgbClr val="000000">
                      <a:alpha val="43137"/>
                    </a:srgbClr>
                  </a:outerShdw>
                </a:effectLst>
              </a:rPr>
              <a:t>target</a:t>
            </a:r>
          </a:p>
        </p:txBody>
      </p:sp>
    </p:spTree>
    <p:extLst>
      <p:ext uri="{BB962C8B-B14F-4D97-AF65-F5344CB8AC3E}">
        <p14:creationId xmlns:p14="http://schemas.microsoft.com/office/powerpoint/2010/main" val="3117411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4" name="CuadroTexto 3"/>
          <p:cNvSpPr txBox="1"/>
          <p:nvPr/>
        </p:nvSpPr>
        <p:spPr>
          <a:xfrm>
            <a:off x="704528" y="1196752"/>
            <a:ext cx="7920880" cy="369332"/>
          </a:xfrm>
          <a:prstGeom prst="rect">
            <a:avLst/>
          </a:prstGeom>
          <a:noFill/>
        </p:spPr>
        <p:txBody>
          <a:bodyPr wrap="square" rtlCol="0">
            <a:spAutoFit/>
          </a:bodyPr>
          <a:lstStyle/>
          <a:p>
            <a:r>
              <a:rPr lang="es-ES" dirty="0" err="1">
                <a:solidFill>
                  <a:schemeClr val="accent1">
                    <a:lumMod val="75000"/>
                  </a:schemeClr>
                </a:solidFill>
                <a:effectLst>
                  <a:outerShdw blurRad="38100" dist="38100" dir="2700000" algn="tl">
                    <a:srgbClr val="000000">
                      <a:alpha val="43137"/>
                    </a:srgbClr>
                  </a:outerShdw>
                </a:effectLst>
              </a:rPr>
              <a:t>From</a:t>
            </a:r>
            <a:r>
              <a:rPr lang="es-ES" dirty="0">
                <a:solidFill>
                  <a:schemeClr val="accent1">
                    <a:lumMod val="75000"/>
                  </a:schemeClr>
                </a:solidFill>
                <a:effectLst>
                  <a:outerShdw blurRad="38100" dist="38100" dir="2700000" algn="tl">
                    <a:srgbClr val="000000">
                      <a:alpha val="43137"/>
                    </a:srgbClr>
                  </a:outerShdw>
                </a:effectLst>
              </a:rPr>
              <a:t> gene </a:t>
            </a:r>
            <a:r>
              <a:rPr lang="es-ES" dirty="0" err="1">
                <a:solidFill>
                  <a:schemeClr val="accent1">
                    <a:lumMod val="75000"/>
                  </a:schemeClr>
                </a:solidFill>
                <a:effectLst>
                  <a:outerShdw blurRad="38100" dist="38100" dir="2700000" algn="tl">
                    <a:srgbClr val="000000">
                      <a:alpha val="43137"/>
                    </a:srgbClr>
                  </a:outerShdw>
                </a:effectLst>
              </a:rPr>
              <a:t>lists</a:t>
            </a:r>
            <a:r>
              <a:rPr lang="es-ES" dirty="0">
                <a:solidFill>
                  <a:schemeClr val="accent1">
                    <a:lumMod val="75000"/>
                  </a:schemeClr>
                </a:solidFill>
                <a:effectLst>
                  <a:outerShdw blurRad="38100" dist="38100" dir="2700000" algn="tl">
                    <a:srgbClr val="000000">
                      <a:alpha val="43137"/>
                    </a:srgbClr>
                  </a:outerShdw>
                </a:effectLst>
              </a:rPr>
              <a:t> to </a:t>
            </a:r>
            <a:r>
              <a:rPr lang="es-ES" dirty="0" err="1">
                <a:solidFill>
                  <a:schemeClr val="accent1">
                    <a:lumMod val="75000"/>
                  </a:schemeClr>
                </a:solidFill>
                <a:effectLst>
                  <a:outerShdw blurRad="38100" dist="38100" dir="2700000" algn="tl">
                    <a:srgbClr val="000000">
                      <a:alpha val="43137"/>
                    </a:srgbClr>
                  </a:outerShdw>
                </a:effectLst>
              </a:rPr>
              <a:t>Pathway</a:t>
            </a:r>
            <a:r>
              <a:rPr lang="es-ES" dirty="0">
                <a:solidFill>
                  <a:schemeClr val="accent1">
                    <a:lumMod val="75000"/>
                  </a:schemeClr>
                </a:solidFill>
                <a:effectLst>
                  <a:outerShdw blurRad="38100" dist="38100" dir="2700000" algn="tl">
                    <a:srgbClr val="000000">
                      <a:alpha val="43137"/>
                    </a:srgbClr>
                  </a:outerShdw>
                </a:effectLst>
              </a:rPr>
              <a:t> </a:t>
            </a:r>
            <a:r>
              <a:rPr lang="es-ES" dirty="0" err="1">
                <a:solidFill>
                  <a:schemeClr val="accent1">
                    <a:lumMod val="75000"/>
                  </a:schemeClr>
                </a:solidFill>
                <a:effectLst>
                  <a:outerShdw blurRad="38100" dist="38100" dir="2700000" algn="tl">
                    <a:srgbClr val="000000">
                      <a:alpha val="43137"/>
                    </a:srgbClr>
                  </a:outerShdw>
                </a:effectLst>
              </a:rPr>
              <a:t>Analysis</a:t>
            </a:r>
            <a:endParaRPr lang="es-ES" dirty="0">
              <a:solidFill>
                <a:schemeClr val="accent1">
                  <a:lumMod val="75000"/>
                </a:schemeClr>
              </a:solidFill>
              <a:effectLst>
                <a:outerShdw blurRad="38100" dist="38100" dir="2700000" algn="tl">
                  <a:srgbClr val="000000">
                    <a:alpha val="43137"/>
                  </a:srgbClr>
                </a:outerShdw>
              </a:effectLst>
            </a:endParaRPr>
          </a:p>
        </p:txBody>
      </p:sp>
      <p:sp>
        <p:nvSpPr>
          <p:cNvPr id="6" name="CuadroTexto 5"/>
          <p:cNvSpPr txBox="1"/>
          <p:nvPr/>
        </p:nvSpPr>
        <p:spPr>
          <a:xfrm>
            <a:off x="1280592" y="1700808"/>
            <a:ext cx="7920880"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50000"/>
                  </a:schemeClr>
                </a:solidFill>
              </a:rPr>
              <a:t>Gene lists contain useful information</a:t>
            </a:r>
          </a:p>
          <a:p>
            <a:pPr marL="742950" lvl="1" indent="-285750">
              <a:lnSpc>
                <a:spcPct val="150000"/>
              </a:lnSpc>
              <a:buFont typeface="Wingdings" panose="05000000000000000000" pitchFamily="2" charset="2"/>
              <a:buChar char="§"/>
            </a:pPr>
            <a:r>
              <a:rPr lang="en-US" dirty="0">
                <a:solidFill>
                  <a:schemeClr val="bg1">
                    <a:lumMod val="50000"/>
                  </a:schemeClr>
                </a:solidFill>
              </a:rPr>
              <a:t>This can be extracted from databases</a:t>
            </a:r>
          </a:p>
          <a:p>
            <a:pPr marL="742950" lvl="1" indent="-285750">
              <a:lnSpc>
                <a:spcPct val="150000"/>
              </a:lnSpc>
              <a:buFont typeface="Wingdings" panose="05000000000000000000" pitchFamily="2" charset="2"/>
              <a:buChar char="§"/>
            </a:pPr>
            <a:r>
              <a:rPr lang="en-US" dirty="0">
                <a:solidFill>
                  <a:schemeClr val="bg1">
                    <a:lumMod val="50000"/>
                  </a:schemeClr>
                </a:solidFill>
              </a:rPr>
              <a:t>Generically described as </a:t>
            </a:r>
            <a:r>
              <a:rPr lang="en-US" b="1" dirty="0">
                <a:solidFill>
                  <a:schemeClr val="bg1">
                    <a:lumMod val="50000"/>
                  </a:schemeClr>
                </a:solidFill>
              </a:rPr>
              <a:t>Gene Annotation</a:t>
            </a:r>
            <a:endParaRPr lang="en-US" dirty="0">
              <a:solidFill>
                <a:schemeClr val="bg1">
                  <a:lumMod val="50000"/>
                </a:schemeClr>
              </a:solidFill>
            </a:endParaRPr>
          </a:p>
          <a:p>
            <a:pPr marL="742950" lvl="1" indent="-285750">
              <a:lnSpc>
                <a:spcPct val="150000"/>
              </a:lnSpc>
              <a:buFont typeface="Wingdings" panose="05000000000000000000" pitchFamily="2" charset="2"/>
              <a:buChar char="§"/>
            </a:pPr>
            <a:endParaRPr lang="en-US" b="1" dirty="0">
              <a:solidFill>
                <a:schemeClr val="bg1">
                  <a:lumMod val="50000"/>
                </a:schemeClr>
              </a:solidFill>
            </a:endParaRPr>
          </a:p>
          <a:p>
            <a:pPr marL="285750" indent="-285750">
              <a:lnSpc>
                <a:spcPct val="150000"/>
              </a:lnSpc>
              <a:buFont typeface="Arial" panose="020B0604020202020204" pitchFamily="34" charset="0"/>
              <a:buChar char="•"/>
            </a:pPr>
            <a:r>
              <a:rPr lang="en-US" dirty="0">
                <a:solidFill>
                  <a:schemeClr val="bg1">
                    <a:lumMod val="50000"/>
                  </a:schemeClr>
                </a:solidFill>
              </a:rPr>
              <a:t>Besides, we may obtain information from the analysis of </a:t>
            </a:r>
            <a:r>
              <a:rPr lang="en-US" i="1" dirty="0">
                <a:solidFill>
                  <a:schemeClr val="bg1">
                    <a:lumMod val="50000"/>
                  </a:schemeClr>
                </a:solidFill>
              </a:rPr>
              <a:t>gene sets</a:t>
            </a:r>
          </a:p>
          <a:p>
            <a:pPr marL="742950" lvl="1" indent="-285750">
              <a:lnSpc>
                <a:spcPct val="150000"/>
              </a:lnSpc>
              <a:buFont typeface="Wingdings" panose="05000000000000000000" pitchFamily="2" charset="2"/>
              <a:buChar char="§"/>
            </a:pPr>
            <a:r>
              <a:rPr lang="en-US" dirty="0">
                <a:solidFill>
                  <a:schemeClr val="bg1">
                    <a:lumMod val="50000"/>
                  </a:schemeClr>
                </a:solidFill>
              </a:rPr>
              <a:t>Genes don’t act individually, rather in group (more realistic approach)</a:t>
            </a:r>
          </a:p>
          <a:p>
            <a:pPr marL="742950" lvl="1" indent="-285750">
              <a:lnSpc>
                <a:spcPct val="150000"/>
              </a:lnSpc>
              <a:buFont typeface="Wingdings" panose="05000000000000000000" pitchFamily="2" charset="2"/>
              <a:buChar char="§"/>
            </a:pPr>
            <a:r>
              <a:rPr lang="en-US" dirty="0">
                <a:solidFill>
                  <a:schemeClr val="bg1">
                    <a:lumMod val="50000"/>
                  </a:schemeClr>
                </a:solidFill>
              </a:rPr>
              <a:t>There are less gene sets tan individual genes (relatively simpler to manage)</a:t>
            </a:r>
          </a:p>
          <a:p>
            <a:pPr marL="742950" lvl="1" indent="-285750">
              <a:lnSpc>
                <a:spcPct val="150000"/>
              </a:lnSpc>
              <a:buFont typeface="Wingdings" panose="05000000000000000000" pitchFamily="2" charset="2"/>
              <a:buChar char="§"/>
            </a:pPr>
            <a:r>
              <a:rPr lang="en-US" dirty="0">
                <a:solidFill>
                  <a:schemeClr val="bg1">
                    <a:lumMod val="50000"/>
                  </a:schemeClr>
                </a:solidFill>
              </a:rPr>
              <a:t>Generically described as </a:t>
            </a:r>
            <a:r>
              <a:rPr lang="en-US" b="1" dirty="0">
                <a:solidFill>
                  <a:schemeClr val="accent1">
                    <a:lumMod val="75000"/>
                  </a:schemeClr>
                </a:solidFill>
              </a:rPr>
              <a:t>Pathway analysis</a:t>
            </a:r>
          </a:p>
        </p:txBody>
      </p:sp>
    </p:spTree>
    <p:extLst>
      <p:ext uri="{BB962C8B-B14F-4D97-AF65-F5344CB8AC3E}">
        <p14:creationId xmlns:p14="http://schemas.microsoft.com/office/powerpoint/2010/main" val="4246945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704528" y="1196752"/>
            <a:ext cx="7920880" cy="369332"/>
          </a:xfrm>
          <a:prstGeom prst="rect">
            <a:avLst/>
          </a:prstGeom>
          <a:noFill/>
        </p:spPr>
        <p:txBody>
          <a:bodyPr wrap="square" rtlCol="0">
            <a:spAutoFit/>
          </a:bodyPr>
          <a:lstStyle/>
          <a:p>
            <a:r>
              <a:rPr lang="es-ES" dirty="0" err="1">
                <a:solidFill>
                  <a:schemeClr val="accent1">
                    <a:lumMod val="75000"/>
                  </a:schemeClr>
                </a:solidFill>
                <a:effectLst>
                  <a:outerShdw blurRad="38100" dist="38100" dir="2700000" algn="tl">
                    <a:srgbClr val="000000">
                      <a:alpha val="43137"/>
                    </a:srgbClr>
                  </a:outerShdw>
                </a:effectLst>
              </a:rPr>
              <a:t>What</a:t>
            </a:r>
            <a:r>
              <a:rPr lang="es-ES" dirty="0">
                <a:solidFill>
                  <a:schemeClr val="accent1">
                    <a:lumMod val="75000"/>
                  </a:schemeClr>
                </a:solidFill>
                <a:effectLst>
                  <a:outerShdw blurRad="38100" dist="38100" dir="2700000" algn="tl">
                    <a:srgbClr val="000000">
                      <a:alpha val="43137"/>
                    </a:srgbClr>
                  </a:outerShdw>
                </a:effectLst>
              </a:rPr>
              <a:t> do </a:t>
            </a:r>
            <a:r>
              <a:rPr lang="es-ES" dirty="0" err="1">
                <a:solidFill>
                  <a:schemeClr val="accent1">
                    <a:lumMod val="75000"/>
                  </a:schemeClr>
                </a:solidFill>
                <a:effectLst>
                  <a:outerShdw blurRad="38100" dist="38100" dir="2700000" algn="tl">
                    <a:srgbClr val="000000">
                      <a:alpha val="43137"/>
                    </a:srgbClr>
                  </a:outerShdw>
                </a:effectLst>
              </a:rPr>
              <a:t>we</a:t>
            </a:r>
            <a:r>
              <a:rPr lang="es-ES" dirty="0">
                <a:solidFill>
                  <a:schemeClr val="accent1">
                    <a:lumMod val="75000"/>
                  </a:schemeClr>
                </a:solidFill>
                <a:effectLst>
                  <a:outerShdw blurRad="38100" dist="38100" dir="2700000" algn="tl">
                    <a:srgbClr val="000000">
                      <a:alpha val="43137"/>
                    </a:srgbClr>
                  </a:outerShdw>
                </a:effectLst>
              </a:rPr>
              <a:t> </a:t>
            </a:r>
            <a:r>
              <a:rPr lang="es-ES" dirty="0" err="1">
                <a:solidFill>
                  <a:schemeClr val="accent1">
                    <a:lumMod val="75000"/>
                  </a:schemeClr>
                </a:solidFill>
                <a:effectLst>
                  <a:outerShdw blurRad="38100" dist="38100" dir="2700000" algn="tl">
                    <a:srgbClr val="000000">
                      <a:alpha val="43137"/>
                    </a:srgbClr>
                  </a:outerShdw>
                </a:effectLst>
              </a:rPr>
              <a:t>need</a:t>
            </a:r>
            <a:r>
              <a:rPr lang="es-ES" dirty="0">
                <a:solidFill>
                  <a:schemeClr val="accent1">
                    <a:lumMod val="75000"/>
                  </a:schemeClr>
                </a:solidFill>
                <a:effectLst>
                  <a:outerShdw blurRad="38100" dist="38100" dir="2700000" algn="tl">
                    <a:srgbClr val="000000">
                      <a:alpha val="43137"/>
                    </a:srgbClr>
                  </a:outerShdw>
                </a:effectLst>
              </a:rPr>
              <a:t>?</a:t>
            </a:r>
          </a:p>
        </p:txBody>
      </p:sp>
      <p:sp>
        <p:nvSpPr>
          <p:cNvPr id="2" name="CuadroTexto 1"/>
          <p:cNvSpPr txBox="1"/>
          <p:nvPr/>
        </p:nvSpPr>
        <p:spPr>
          <a:xfrm>
            <a:off x="992560" y="1741209"/>
            <a:ext cx="8208912" cy="4524315"/>
          </a:xfrm>
          <a:prstGeom prst="rect">
            <a:avLst/>
          </a:prstGeom>
          <a:noFill/>
        </p:spPr>
        <p:txBody>
          <a:bodyPr wrap="square" rtlCol="0">
            <a:spAutoFit/>
          </a:bodyPr>
          <a:lstStyle/>
          <a:p>
            <a:pPr marL="342900" indent="-342900">
              <a:lnSpc>
                <a:spcPct val="200000"/>
              </a:lnSpc>
              <a:buFont typeface="+mj-lt"/>
              <a:buAutoNum type="arabicPeriod"/>
            </a:pPr>
            <a:r>
              <a:rPr lang="es-ES" dirty="0">
                <a:solidFill>
                  <a:schemeClr val="bg1">
                    <a:lumMod val="50000"/>
                  </a:schemeClr>
                </a:solidFill>
              </a:rPr>
              <a:t>A </a:t>
            </a:r>
            <a:r>
              <a:rPr lang="es-ES" dirty="0" err="1">
                <a:solidFill>
                  <a:schemeClr val="bg1">
                    <a:lumMod val="50000"/>
                  </a:schemeClr>
                </a:solidFill>
              </a:rPr>
              <a:t>way</a:t>
            </a:r>
            <a:r>
              <a:rPr lang="es-ES" dirty="0">
                <a:solidFill>
                  <a:schemeClr val="bg1">
                    <a:lumMod val="50000"/>
                  </a:schemeClr>
                </a:solidFill>
              </a:rPr>
              <a:t> to </a:t>
            </a:r>
            <a:r>
              <a:rPr lang="es-ES" dirty="0" err="1">
                <a:solidFill>
                  <a:schemeClr val="bg1">
                    <a:lumMod val="50000"/>
                  </a:schemeClr>
                </a:solidFill>
              </a:rPr>
              <a:t>identify</a:t>
            </a:r>
            <a:r>
              <a:rPr lang="es-ES" dirty="0">
                <a:solidFill>
                  <a:schemeClr val="bg1">
                    <a:lumMod val="50000"/>
                  </a:schemeClr>
                </a:solidFill>
              </a:rPr>
              <a:t> genes </a:t>
            </a:r>
            <a:r>
              <a:rPr lang="es-ES" dirty="0" err="1">
                <a:solidFill>
                  <a:schemeClr val="bg1">
                    <a:lumMod val="50000"/>
                  </a:schemeClr>
                </a:solidFill>
              </a:rPr>
              <a:t>relevant</a:t>
            </a:r>
            <a:r>
              <a:rPr lang="es-ES" dirty="0">
                <a:solidFill>
                  <a:schemeClr val="bg1">
                    <a:lumMod val="50000"/>
                  </a:schemeClr>
                </a:solidFill>
              </a:rPr>
              <a:t> to </a:t>
            </a:r>
            <a:r>
              <a:rPr lang="es-ES" dirty="0" err="1">
                <a:solidFill>
                  <a:schemeClr val="bg1">
                    <a:lumMod val="50000"/>
                  </a:schemeClr>
                </a:solidFill>
              </a:rPr>
              <a:t>the</a:t>
            </a:r>
            <a:r>
              <a:rPr lang="es-ES" dirty="0">
                <a:solidFill>
                  <a:schemeClr val="bg1">
                    <a:lumMod val="50000"/>
                  </a:schemeClr>
                </a:solidFill>
              </a:rPr>
              <a:t> </a:t>
            </a:r>
            <a:r>
              <a:rPr lang="es-ES" dirty="0" err="1">
                <a:solidFill>
                  <a:schemeClr val="bg1">
                    <a:lumMod val="50000"/>
                  </a:schemeClr>
                </a:solidFill>
              </a:rPr>
              <a:t>condition</a:t>
            </a:r>
            <a:r>
              <a:rPr lang="es-ES" dirty="0">
                <a:solidFill>
                  <a:schemeClr val="bg1">
                    <a:lumMod val="50000"/>
                  </a:schemeClr>
                </a:solidFill>
              </a:rPr>
              <a:t> </a:t>
            </a:r>
            <a:r>
              <a:rPr lang="es-ES" dirty="0" err="1">
                <a:solidFill>
                  <a:schemeClr val="bg1">
                    <a:lumMod val="50000"/>
                  </a:schemeClr>
                </a:solidFill>
              </a:rPr>
              <a:t>under</a:t>
            </a:r>
            <a:r>
              <a:rPr lang="es-ES" dirty="0">
                <a:solidFill>
                  <a:schemeClr val="bg1">
                    <a:lumMod val="50000"/>
                  </a:schemeClr>
                </a:solidFill>
              </a:rPr>
              <a:t> </a:t>
            </a:r>
            <a:r>
              <a:rPr lang="es-ES" dirty="0" err="1">
                <a:solidFill>
                  <a:schemeClr val="bg1">
                    <a:lumMod val="50000"/>
                  </a:schemeClr>
                </a:solidFill>
              </a:rPr>
              <a:t>study</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a:solidFill>
                  <a:schemeClr val="bg1">
                    <a:lumMod val="50000"/>
                  </a:schemeClr>
                </a:solidFill>
              </a:rPr>
              <a:t>A </a:t>
            </a:r>
            <a:r>
              <a:rPr lang="es-ES" dirty="0" err="1">
                <a:solidFill>
                  <a:schemeClr val="bg1">
                    <a:lumMod val="50000"/>
                  </a:schemeClr>
                </a:solidFill>
              </a:rPr>
              <a:t>shared</a:t>
            </a:r>
            <a:r>
              <a:rPr lang="es-ES" dirty="0">
                <a:solidFill>
                  <a:schemeClr val="bg1">
                    <a:lumMod val="50000"/>
                  </a:schemeClr>
                </a:solidFill>
              </a:rPr>
              <a:t> </a:t>
            </a:r>
            <a:r>
              <a:rPr lang="es-ES" dirty="0" err="1">
                <a:solidFill>
                  <a:schemeClr val="bg1">
                    <a:lumMod val="50000"/>
                  </a:schemeClr>
                </a:solidFill>
              </a:rPr>
              <a:t>functional</a:t>
            </a:r>
            <a:r>
              <a:rPr lang="es-ES" dirty="0">
                <a:solidFill>
                  <a:schemeClr val="bg1">
                    <a:lumMod val="50000"/>
                  </a:schemeClr>
                </a:solidFill>
              </a:rPr>
              <a:t> </a:t>
            </a:r>
            <a:r>
              <a:rPr lang="es-ES" dirty="0" err="1">
                <a:solidFill>
                  <a:schemeClr val="bg1">
                    <a:lumMod val="50000"/>
                  </a:schemeClr>
                </a:solidFill>
              </a:rPr>
              <a:t>vocabulary</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err="1">
                <a:solidFill>
                  <a:schemeClr val="bg1">
                    <a:lumMod val="50000"/>
                  </a:schemeClr>
                </a:solidFill>
              </a:rPr>
              <a:t>Systematic</a:t>
            </a:r>
            <a:r>
              <a:rPr lang="es-ES" dirty="0">
                <a:solidFill>
                  <a:schemeClr val="bg1">
                    <a:lumMod val="50000"/>
                  </a:schemeClr>
                </a:solidFill>
              </a:rPr>
              <a:t> link </a:t>
            </a:r>
            <a:r>
              <a:rPr lang="es-ES" dirty="0" err="1">
                <a:solidFill>
                  <a:schemeClr val="bg1">
                    <a:lumMod val="50000"/>
                  </a:schemeClr>
                </a:solidFill>
              </a:rPr>
              <a:t>between</a:t>
            </a:r>
            <a:r>
              <a:rPr lang="es-ES" dirty="0">
                <a:solidFill>
                  <a:schemeClr val="bg1">
                    <a:lumMod val="50000"/>
                  </a:schemeClr>
                </a:solidFill>
              </a:rPr>
              <a:t> genes and </a:t>
            </a:r>
            <a:r>
              <a:rPr lang="es-ES" dirty="0" err="1">
                <a:solidFill>
                  <a:schemeClr val="bg1">
                    <a:lumMod val="50000"/>
                  </a:schemeClr>
                </a:solidFill>
              </a:rPr>
              <a:t>functions</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err="1">
                <a:solidFill>
                  <a:schemeClr val="bg1">
                    <a:lumMod val="50000"/>
                  </a:schemeClr>
                </a:solidFill>
              </a:rPr>
              <a:t>Statistical</a:t>
            </a:r>
            <a:r>
              <a:rPr lang="es-ES" dirty="0">
                <a:solidFill>
                  <a:schemeClr val="bg1">
                    <a:lumMod val="50000"/>
                  </a:schemeClr>
                </a:solidFill>
              </a:rPr>
              <a:t> </a:t>
            </a:r>
            <a:r>
              <a:rPr lang="es-ES" dirty="0" err="1">
                <a:solidFill>
                  <a:schemeClr val="bg1">
                    <a:lumMod val="50000"/>
                  </a:schemeClr>
                </a:solidFill>
              </a:rPr>
              <a:t>analysis</a:t>
            </a:r>
            <a:endParaRPr lang="es-ES" dirty="0">
              <a:solidFill>
                <a:schemeClr val="bg1">
                  <a:lumMod val="50000"/>
                </a:schemeClr>
              </a:solidFill>
            </a:endParaRPr>
          </a:p>
          <a:p>
            <a:pPr>
              <a:lnSpc>
                <a:spcPct val="200000"/>
              </a:lnSpc>
            </a:pPr>
            <a:endParaRPr lang="es-ES" dirty="0">
              <a:solidFill>
                <a:schemeClr val="bg1">
                  <a:lumMod val="50000"/>
                </a:schemeClr>
              </a:solidFill>
            </a:endParaRPr>
          </a:p>
        </p:txBody>
      </p:sp>
    </p:spTree>
    <p:extLst>
      <p:ext uri="{BB962C8B-B14F-4D97-AF65-F5344CB8AC3E}">
        <p14:creationId xmlns:p14="http://schemas.microsoft.com/office/powerpoint/2010/main" val="185397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704528" y="1196752"/>
            <a:ext cx="7920880" cy="369332"/>
          </a:xfrm>
          <a:prstGeom prst="rect">
            <a:avLst/>
          </a:prstGeom>
          <a:noFill/>
        </p:spPr>
        <p:txBody>
          <a:bodyPr wrap="square" rtlCol="0">
            <a:spAutoFit/>
          </a:bodyPr>
          <a:lstStyle/>
          <a:p>
            <a:r>
              <a:rPr lang="es-ES" dirty="0" err="1">
                <a:solidFill>
                  <a:schemeClr val="accent1">
                    <a:lumMod val="75000"/>
                  </a:schemeClr>
                </a:solidFill>
                <a:effectLst>
                  <a:outerShdw blurRad="38100" dist="38100" dir="2700000" algn="tl">
                    <a:srgbClr val="000000">
                      <a:alpha val="43137"/>
                    </a:srgbClr>
                  </a:outerShdw>
                </a:effectLst>
              </a:rPr>
              <a:t>What</a:t>
            </a:r>
            <a:r>
              <a:rPr lang="es-ES" dirty="0">
                <a:solidFill>
                  <a:schemeClr val="accent1">
                    <a:lumMod val="75000"/>
                  </a:schemeClr>
                </a:solidFill>
                <a:effectLst>
                  <a:outerShdw blurRad="38100" dist="38100" dir="2700000" algn="tl">
                    <a:srgbClr val="000000">
                      <a:alpha val="43137"/>
                    </a:srgbClr>
                  </a:outerShdw>
                </a:effectLst>
              </a:rPr>
              <a:t> do </a:t>
            </a:r>
            <a:r>
              <a:rPr lang="es-ES" dirty="0" err="1">
                <a:solidFill>
                  <a:schemeClr val="accent1">
                    <a:lumMod val="75000"/>
                  </a:schemeClr>
                </a:solidFill>
                <a:effectLst>
                  <a:outerShdw blurRad="38100" dist="38100" dir="2700000" algn="tl">
                    <a:srgbClr val="000000">
                      <a:alpha val="43137"/>
                    </a:srgbClr>
                  </a:outerShdw>
                </a:effectLst>
              </a:rPr>
              <a:t>we</a:t>
            </a:r>
            <a:r>
              <a:rPr lang="es-ES" dirty="0">
                <a:solidFill>
                  <a:schemeClr val="accent1">
                    <a:lumMod val="75000"/>
                  </a:schemeClr>
                </a:solidFill>
                <a:effectLst>
                  <a:outerShdw blurRad="38100" dist="38100" dir="2700000" algn="tl">
                    <a:srgbClr val="000000">
                      <a:alpha val="43137"/>
                    </a:srgbClr>
                  </a:outerShdw>
                </a:effectLst>
              </a:rPr>
              <a:t> </a:t>
            </a:r>
            <a:r>
              <a:rPr lang="es-ES" dirty="0" err="1">
                <a:solidFill>
                  <a:schemeClr val="accent1">
                    <a:lumMod val="75000"/>
                  </a:schemeClr>
                </a:solidFill>
                <a:effectLst>
                  <a:outerShdw blurRad="38100" dist="38100" dir="2700000" algn="tl">
                    <a:srgbClr val="000000">
                      <a:alpha val="43137"/>
                    </a:srgbClr>
                  </a:outerShdw>
                </a:effectLst>
              </a:rPr>
              <a:t>need</a:t>
            </a:r>
            <a:r>
              <a:rPr lang="es-ES" dirty="0">
                <a:solidFill>
                  <a:schemeClr val="accent1">
                    <a:lumMod val="75000"/>
                  </a:schemeClr>
                </a:solidFill>
                <a:effectLst>
                  <a:outerShdw blurRad="38100" dist="38100" dir="2700000" algn="tl">
                    <a:srgbClr val="000000">
                      <a:alpha val="43137"/>
                    </a:srgbClr>
                  </a:outerShdw>
                </a:effectLst>
              </a:rPr>
              <a:t>?</a:t>
            </a:r>
          </a:p>
        </p:txBody>
      </p:sp>
      <p:sp>
        <p:nvSpPr>
          <p:cNvPr id="2" name="CuadroTexto 1"/>
          <p:cNvSpPr txBox="1"/>
          <p:nvPr/>
        </p:nvSpPr>
        <p:spPr>
          <a:xfrm>
            <a:off x="992560" y="1741209"/>
            <a:ext cx="8208912" cy="4524315"/>
          </a:xfrm>
          <a:prstGeom prst="rect">
            <a:avLst/>
          </a:prstGeom>
          <a:noFill/>
        </p:spPr>
        <p:txBody>
          <a:bodyPr wrap="square" rtlCol="0">
            <a:spAutoFit/>
          </a:bodyPr>
          <a:lstStyle/>
          <a:p>
            <a:pPr marL="342900" indent="-342900">
              <a:lnSpc>
                <a:spcPct val="200000"/>
              </a:lnSpc>
              <a:buFont typeface="+mj-lt"/>
              <a:buAutoNum type="arabicPeriod"/>
            </a:pPr>
            <a:r>
              <a:rPr lang="es-ES" dirty="0">
                <a:solidFill>
                  <a:schemeClr val="bg1">
                    <a:lumMod val="50000"/>
                  </a:schemeClr>
                </a:solidFill>
              </a:rPr>
              <a:t>A </a:t>
            </a:r>
            <a:r>
              <a:rPr lang="es-ES" dirty="0" err="1">
                <a:solidFill>
                  <a:schemeClr val="bg1">
                    <a:lumMod val="50000"/>
                  </a:schemeClr>
                </a:solidFill>
              </a:rPr>
              <a:t>way</a:t>
            </a:r>
            <a:r>
              <a:rPr lang="es-ES" dirty="0">
                <a:solidFill>
                  <a:schemeClr val="bg1">
                    <a:lumMod val="50000"/>
                  </a:schemeClr>
                </a:solidFill>
              </a:rPr>
              <a:t> to </a:t>
            </a:r>
            <a:r>
              <a:rPr lang="es-ES" dirty="0" err="1">
                <a:solidFill>
                  <a:schemeClr val="bg1">
                    <a:lumMod val="50000"/>
                  </a:schemeClr>
                </a:solidFill>
              </a:rPr>
              <a:t>identify</a:t>
            </a:r>
            <a:r>
              <a:rPr lang="es-ES" dirty="0">
                <a:solidFill>
                  <a:schemeClr val="bg1">
                    <a:lumMod val="50000"/>
                  </a:schemeClr>
                </a:solidFill>
              </a:rPr>
              <a:t> genes </a:t>
            </a:r>
            <a:r>
              <a:rPr lang="es-ES" dirty="0" err="1">
                <a:solidFill>
                  <a:schemeClr val="bg1">
                    <a:lumMod val="50000"/>
                  </a:schemeClr>
                </a:solidFill>
              </a:rPr>
              <a:t>relevant</a:t>
            </a:r>
            <a:r>
              <a:rPr lang="es-ES" dirty="0">
                <a:solidFill>
                  <a:schemeClr val="bg1">
                    <a:lumMod val="50000"/>
                  </a:schemeClr>
                </a:solidFill>
              </a:rPr>
              <a:t> to </a:t>
            </a:r>
            <a:r>
              <a:rPr lang="es-ES" dirty="0" err="1">
                <a:solidFill>
                  <a:schemeClr val="bg1">
                    <a:lumMod val="50000"/>
                  </a:schemeClr>
                </a:solidFill>
              </a:rPr>
              <a:t>the</a:t>
            </a:r>
            <a:r>
              <a:rPr lang="es-ES" dirty="0">
                <a:solidFill>
                  <a:schemeClr val="bg1">
                    <a:lumMod val="50000"/>
                  </a:schemeClr>
                </a:solidFill>
              </a:rPr>
              <a:t> </a:t>
            </a:r>
            <a:r>
              <a:rPr lang="es-ES" dirty="0" err="1">
                <a:solidFill>
                  <a:schemeClr val="bg1">
                    <a:lumMod val="50000"/>
                  </a:schemeClr>
                </a:solidFill>
              </a:rPr>
              <a:t>condition</a:t>
            </a:r>
            <a:r>
              <a:rPr lang="es-ES" dirty="0">
                <a:solidFill>
                  <a:schemeClr val="bg1">
                    <a:lumMod val="50000"/>
                  </a:schemeClr>
                </a:solidFill>
              </a:rPr>
              <a:t> </a:t>
            </a:r>
            <a:r>
              <a:rPr lang="es-ES" dirty="0" err="1">
                <a:solidFill>
                  <a:schemeClr val="bg1">
                    <a:lumMod val="50000"/>
                  </a:schemeClr>
                </a:solidFill>
              </a:rPr>
              <a:t>under</a:t>
            </a:r>
            <a:r>
              <a:rPr lang="es-ES" dirty="0">
                <a:solidFill>
                  <a:schemeClr val="bg1">
                    <a:lumMod val="50000"/>
                  </a:schemeClr>
                </a:solidFill>
              </a:rPr>
              <a:t> </a:t>
            </a:r>
            <a:r>
              <a:rPr lang="es-ES" dirty="0" err="1">
                <a:solidFill>
                  <a:schemeClr val="bg1">
                    <a:lumMod val="50000"/>
                  </a:schemeClr>
                </a:solidFill>
              </a:rPr>
              <a:t>study</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a:solidFill>
                  <a:schemeClr val="bg1">
                    <a:lumMod val="50000"/>
                  </a:schemeClr>
                </a:solidFill>
              </a:rPr>
              <a:t>A </a:t>
            </a:r>
            <a:r>
              <a:rPr lang="es-ES" dirty="0" err="1">
                <a:solidFill>
                  <a:schemeClr val="bg1">
                    <a:lumMod val="50000"/>
                  </a:schemeClr>
                </a:solidFill>
              </a:rPr>
              <a:t>shared</a:t>
            </a:r>
            <a:r>
              <a:rPr lang="es-ES" dirty="0">
                <a:solidFill>
                  <a:schemeClr val="bg1">
                    <a:lumMod val="50000"/>
                  </a:schemeClr>
                </a:solidFill>
              </a:rPr>
              <a:t> </a:t>
            </a:r>
            <a:r>
              <a:rPr lang="es-ES" dirty="0" err="1">
                <a:solidFill>
                  <a:schemeClr val="bg1">
                    <a:lumMod val="50000"/>
                  </a:schemeClr>
                </a:solidFill>
              </a:rPr>
              <a:t>functional</a:t>
            </a:r>
            <a:r>
              <a:rPr lang="es-ES" dirty="0">
                <a:solidFill>
                  <a:schemeClr val="bg1">
                    <a:lumMod val="50000"/>
                  </a:schemeClr>
                </a:solidFill>
              </a:rPr>
              <a:t> </a:t>
            </a:r>
            <a:r>
              <a:rPr lang="es-ES" dirty="0" err="1">
                <a:solidFill>
                  <a:schemeClr val="bg1">
                    <a:lumMod val="50000"/>
                  </a:schemeClr>
                </a:solidFill>
              </a:rPr>
              <a:t>vocabulary</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err="1">
                <a:solidFill>
                  <a:schemeClr val="bg1">
                    <a:lumMod val="50000"/>
                  </a:schemeClr>
                </a:solidFill>
              </a:rPr>
              <a:t>Systematic</a:t>
            </a:r>
            <a:r>
              <a:rPr lang="es-ES" dirty="0">
                <a:solidFill>
                  <a:schemeClr val="bg1">
                    <a:lumMod val="50000"/>
                  </a:schemeClr>
                </a:solidFill>
              </a:rPr>
              <a:t> link </a:t>
            </a:r>
            <a:r>
              <a:rPr lang="es-ES" dirty="0" err="1">
                <a:solidFill>
                  <a:schemeClr val="bg1">
                    <a:lumMod val="50000"/>
                  </a:schemeClr>
                </a:solidFill>
              </a:rPr>
              <a:t>between</a:t>
            </a:r>
            <a:r>
              <a:rPr lang="es-ES" dirty="0">
                <a:solidFill>
                  <a:schemeClr val="bg1">
                    <a:lumMod val="50000"/>
                  </a:schemeClr>
                </a:solidFill>
              </a:rPr>
              <a:t> genes and </a:t>
            </a:r>
            <a:r>
              <a:rPr lang="es-ES" dirty="0" err="1">
                <a:solidFill>
                  <a:schemeClr val="bg1">
                    <a:lumMod val="50000"/>
                  </a:schemeClr>
                </a:solidFill>
              </a:rPr>
              <a:t>functions</a:t>
            </a:r>
            <a:endParaRPr lang="es-ES" dirty="0">
              <a:solidFill>
                <a:schemeClr val="bg1">
                  <a:lumMod val="50000"/>
                </a:schemeClr>
              </a:solidFill>
            </a:endParaRPr>
          </a:p>
          <a:p>
            <a:pPr marL="342900" indent="-342900">
              <a:lnSpc>
                <a:spcPct val="200000"/>
              </a:lnSpc>
              <a:buFont typeface="+mj-lt"/>
              <a:buAutoNum type="arabicPeriod"/>
            </a:pPr>
            <a:endParaRPr lang="es-ES" dirty="0">
              <a:solidFill>
                <a:schemeClr val="bg1">
                  <a:lumMod val="50000"/>
                </a:schemeClr>
              </a:solidFill>
            </a:endParaRPr>
          </a:p>
          <a:p>
            <a:pPr marL="342900" indent="-342900">
              <a:lnSpc>
                <a:spcPct val="200000"/>
              </a:lnSpc>
              <a:buFont typeface="+mj-lt"/>
              <a:buAutoNum type="arabicPeriod"/>
            </a:pPr>
            <a:r>
              <a:rPr lang="es-ES" dirty="0" err="1">
                <a:solidFill>
                  <a:schemeClr val="bg1">
                    <a:lumMod val="50000"/>
                  </a:schemeClr>
                </a:solidFill>
              </a:rPr>
              <a:t>Statistical</a:t>
            </a:r>
            <a:r>
              <a:rPr lang="es-ES" dirty="0">
                <a:solidFill>
                  <a:schemeClr val="bg1">
                    <a:lumMod val="50000"/>
                  </a:schemeClr>
                </a:solidFill>
              </a:rPr>
              <a:t> </a:t>
            </a:r>
            <a:r>
              <a:rPr lang="es-ES" dirty="0" err="1">
                <a:solidFill>
                  <a:schemeClr val="bg1">
                    <a:lumMod val="50000"/>
                  </a:schemeClr>
                </a:solidFill>
              </a:rPr>
              <a:t>analysis</a:t>
            </a:r>
            <a:endParaRPr lang="es-ES" dirty="0">
              <a:solidFill>
                <a:schemeClr val="bg1">
                  <a:lumMod val="50000"/>
                </a:schemeClr>
              </a:solidFill>
            </a:endParaRPr>
          </a:p>
          <a:p>
            <a:pPr>
              <a:lnSpc>
                <a:spcPct val="200000"/>
              </a:lnSpc>
            </a:pPr>
            <a:endParaRPr lang="es-ES" dirty="0">
              <a:solidFill>
                <a:schemeClr val="bg1">
                  <a:lumMod val="50000"/>
                </a:schemeClr>
              </a:solidFill>
            </a:endParaRPr>
          </a:p>
        </p:txBody>
      </p:sp>
      <p:sp>
        <p:nvSpPr>
          <p:cNvPr id="4" name="Rectángulo redondeado 3"/>
          <p:cNvSpPr/>
          <p:nvPr/>
        </p:nvSpPr>
        <p:spPr>
          <a:xfrm>
            <a:off x="7598612" y="3355294"/>
            <a:ext cx="1944216"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t>Gene </a:t>
            </a:r>
            <a:r>
              <a:rPr lang="es-ES" dirty="0" err="1"/>
              <a:t>Ontology</a:t>
            </a:r>
            <a:endParaRPr lang="es-ES" dirty="0"/>
          </a:p>
          <a:p>
            <a:pPr algn="ctr"/>
            <a:r>
              <a:rPr lang="es-ES" dirty="0" err="1"/>
              <a:t>Annotation</a:t>
            </a:r>
            <a:endParaRPr lang="es-ES" dirty="0"/>
          </a:p>
        </p:txBody>
      </p:sp>
      <p:cxnSp>
        <p:nvCxnSpPr>
          <p:cNvPr id="7" name="Conector recto de flecha 6"/>
          <p:cNvCxnSpPr/>
          <p:nvPr/>
        </p:nvCxnSpPr>
        <p:spPr>
          <a:xfrm flipV="1">
            <a:off x="7201797" y="2172207"/>
            <a:ext cx="355112" cy="1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4367674" y="3253786"/>
            <a:ext cx="3105606" cy="17521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Rectángulo redondeado 8"/>
          <p:cNvSpPr/>
          <p:nvPr/>
        </p:nvSpPr>
        <p:spPr>
          <a:xfrm>
            <a:off x="7576364" y="1849221"/>
            <a:ext cx="1944216"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err="1"/>
              <a:t>Fold</a:t>
            </a:r>
            <a:r>
              <a:rPr lang="es-ES" dirty="0"/>
              <a:t> </a:t>
            </a:r>
            <a:r>
              <a:rPr lang="es-ES" dirty="0" err="1"/>
              <a:t>change</a:t>
            </a:r>
            <a:r>
              <a:rPr lang="es-ES" dirty="0"/>
              <a:t>, ranking, ANOVA</a:t>
            </a:r>
          </a:p>
        </p:txBody>
      </p:sp>
      <p:cxnSp>
        <p:nvCxnSpPr>
          <p:cNvPr id="10" name="Conector recto de flecha 9"/>
          <p:cNvCxnSpPr/>
          <p:nvPr/>
        </p:nvCxnSpPr>
        <p:spPr>
          <a:xfrm flipV="1">
            <a:off x="5673080" y="3679330"/>
            <a:ext cx="1800200" cy="6625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7598612" y="5166984"/>
            <a:ext cx="1944216"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err="1"/>
              <a:t>Enrichment</a:t>
            </a:r>
            <a:r>
              <a:rPr lang="es-ES" dirty="0"/>
              <a:t> </a:t>
            </a:r>
            <a:r>
              <a:rPr lang="es-ES" dirty="0" err="1"/>
              <a:t>analysis</a:t>
            </a:r>
            <a:r>
              <a:rPr lang="es-ES" dirty="0"/>
              <a:t>, GSEA</a:t>
            </a:r>
          </a:p>
        </p:txBody>
      </p:sp>
      <p:cxnSp>
        <p:nvCxnSpPr>
          <p:cNvPr id="12" name="Conector recto de flecha 11"/>
          <p:cNvCxnSpPr/>
          <p:nvPr/>
        </p:nvCxnSpPr>
        <p:spPr>
          <a:xfrm>
            <a:off x="3152800" y="5459480"/>
            <a:ext cx="4318043" cy="74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366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704528" y="1196752"/>
            <a:ext cx="7920880" cy="369332"/>
          </a:xfrm>
          <a:prstGeom prst="rect">
            <a:avLst/>
          </a:prstGeom>
          <a:noFill/>
        </p:spPr>
        <p:txBody>
          <a:bodyPr wrap="square" rtlCol="0">
            <a:spAutoFit/>
          </a:bodyPr>
          <a:lstStyle/>
          <a:p>
            <a:r>
              <a:rPr lang="es-ES" dirty="0">
                <a:solidFill>
                  <a:schemeClr val="accent1">
                    <a:lumMod val="75000"/>
                  </a:schemeClr>
                </a:solidFill>
                <a:effectLst>
                  <a:outerShdw blurRad="38100" dist="38100" dir="2700000" algn="tl">
                    <a:srgbClr val="000000">
                      <a:alpha val="43137"/>
                    </a:srgbClr>
                  </a:outerShdw>
                </a:effectLst>
              </a:rPr>
              <a:t>Gene </a:t>
            </a:r>
            <a:r>
              <a:rPr lang="es-ES" dirty="0" err="1">
                <a:solidFill>
                  <a:schemeClr val="accent1">
                    <a:lumMod val="75000"/>
                  </a:schemeClr>
                </a:solidFill>
                <a:effectLst>
                  <a:outerShdw blurRad="38100" dist="38100" dir="2700000" algn="tl">
                    <a:srgbClr val="000000">
                      <a:alpha val="43137"/>
                    </a:srgbClr>
                  </a:outerShdw>
                </a:effectLst>
              </a:rPr>
              <a:t>list</a:t>
            </a:r>
            <a:r>
              <a:rPr lang="es-ES" dirty="0">
                <a:solidFill>
                  <a:schemeClr val="accent1">
                    <a:lumMod val="75000"/>
                  </a:schemeClr>
                </a:solidFill>
                <a:effectLst>
                  <a:outerShdw blurRad="38100" dist="38100" dir="2700000" algn="tl">
                    <a:srgbClr val="000000">
                      <a:alpha val="43137"/>
                    </a:srgbClr>
                  </a:outerShdw>
                </a:effectLst>
              </a:rPr>
              <a:t> and </a:t>
            </a:r>
            <a:r>
              <a:rPr lang="es-ES" dirty="0" err="1">
                <a:solidFill>
                  <a:schemeClr val="accent1">
                    <a:lumMod val="75000"/>
                  </a:schemeClr>
                </a:solidFill>
                <a:effectLst>
                  <a:outerShdw blurRad="38100" dist="38100" dir="2700000" algn="tl">
                    <a:srgbClr val="000000">
                      <a:alpha val="43137"/>
                    </a:srgbClr>
                  </a:outerShdw>
                </a:effectLst>
              </a:rPr>
              <a:t>Annotations</a:t>
            </a:r>
            <a:endParaRPr lang="es-ES" dirty="0">
              <a:solidFill>
                <a:schemeClr val="accent1">
                  <a:lumMod val="75000"/>
                </a:schemeClr>
              </a:solidFill>
              <a:effectLst>
                <a:outerShdw blurRad="38100" dist="38100" dir="2700000" algn="tl">
                  <a:srgbClr val="000000">
                    <a:alpha val="43137"/>
                  </a:srgbClr>
                </a:outerShdw>
              </a:effectLst>
            </a:endParaRPr>
          </a:p>
        </p:txBody>
      </p:sp>
      <p:sp>
        <p:nvSpPr>
          <p:cNvPr id="2" name="CuadroTexto 1"/>
          <p:cNvSpPr txBox="1"/>
          <p:nvPr/>
        </p:nvSpPr>
        <p:spPr>
          <a:xfrm>
            <a:off x="1208584" y="1772816"/>
            <a:ext cx="777686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50000"/>
                  </a:schemeClr>
                </a:solidFill>
              </a:rPr>
              <a:t>Identifiers (Ids) are ideally unique, stable names or numbers that help track database records (e.g. social insurance number, </a:t>
            </a:r>
            <a:r>
              <a:rPr lang="en-US" dirty="0" err="1">
                <a:solidFill>
                  <a:schemeClr val="bg1">
                    <a:lumMod val="50000"/>
                  </a:schemeClr>
                </a:solidFill>
              </a:rPr>
              <a:t>Entrez</a:t>
            </a:r>
            <a:r>
              <a:rPr lang="en-US" dirty="0">
                <a:solidFill>
                  <a:schemeClr val="bg1">
                    <a:lumMod val="50000"/>
                  </a:schemeClr>
                </a:solidFill>
              </a:rPr>
              <a:t> gene ID)</a:t>
            </a:r>
          </a:p>
          <a:p>
            <a:pPr marL="285750" indent="-285750">
              <a:lnSpc>
                <a:spcPct val="150000"/>
              </a:lnSpc>
              <a:buFont typeface="Arial" panose="020B0604020202020204" pitchFamily="34" charset="0"/>
              <a:buChar char="•"/>
            </a:pPr>
            <a:endParaRPr lang="en-US" dirty="0">
              <a:solidFill>
                <a:schemeClr val="bg1">
                  <a:lumMod val="50000"/>
                </a:schemeClr>
              </a:solidFill>
            </a:endParaRPr>
          </a:p>
          <a:p>
            <a:pPr marL="285750" indent="-285750">
              <a:lnSpc>
                <a:spcPct val="150000"/>
              </a:lnSpc>
              <a:buFont typeface="Arial" panose="020B0604020202020204" pitchFamily="34" charset="0"/>
              <a:buChar char="•"/>
            </a:pPr>
            <a:r>
              <a:rPr lang="en-US" dirty="0">
                <a:solidFill>
                  <a:schemeClr val="bg1">
                    <a:lumMod val="50000"/>
                  </a:schemeClr>
                </a:solidFill>
              </a:rPr>
              <a:t>But, information of features is stored in many databases </a:t>
            </a:r>
          </a:p>
          <a:p>
            <a:pPr marL="742950" lvl="1" indent="-285750">
              <a:lnSpc>
                <a:spcPct val="150000"/>
              </a:lnSpc>
              <a:buFont typeface="Wingdings" panose="05000000000000000000" pitchFamily="2" charset="2"/>
              <a:buChar char="Ø"/>
            </a:pPr>
            <a:r>
              <a:rPr lang="en-US" dirty="0">
                <a:solidFill>
                  <a:schemeClr val="bg1">
                    <a:lumMod val="50000"/>
                  </a:schemeClr>
                </a:solidFill>
              </a:rPr>
              <a:t>Genes have many Ids</a:t>
            </a:r>
          </a:p>
          <a:p>
            <a:pPr marL="742950" lvl="1" indent="-285750">
              <a:lnSpc>
                <a:spcPct val="150000"/>
              </a:lnSpc>
              <a:buFont typeface="Wingdings" panose="05000000000000000000" pitchFamily="2" charset="2"/>
              <a:buChar char="Ø"/>
            </a:pPr>
            <a:endParaRPr lang="en-US" dirty="0">
              <a:solidFill>
                <a:schemeClr val="bg1">
                  <a:lumMod val="50000"/>
                </a:schemeClr>
              </a:solidFill>
            </a:endParaRPr>
          </a:p>
          <a:p>
            <a:pPr marL="285750" indent="-285750">
              <a:lnSpc>
                <a:spcPct val="150000"/>
              </a:lnSpc>
              <a:buFont typeface="Arial" panose="020B0604020202020204" pitchFamily="34" charset="0"/>
              <a:buChar char="•"/>
            </a:pPr>
            <a:r>
              <a:rPr lang="en-US" dirty="0">
                <a:solidFill>
                  <a:schemeClr val="bg1">
                    <a:lumMod val="50000"/>
                  </a:schemeClr>
                </a:solidFill>
              </a:rPr>
              <a:t>Records for: Gene, DNA, RNA, Protein</a:t>
            </a:r>
          </a:p>
        </p:txBody>
      </p:sp>
    </p:spTree>
    <p:extLst>
      <p:ext uri="{BB962C8B-B14F-4D97-AF65-F5344CB8AC3E}">
        <p14:creationId xmlns:p14="http://schemas.microsoft.com/office/powerpoint/2010/main" val="13788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1064568" y="1628800"/>
            <a:ext cx="7267755" cy="4636603"/>
          </a:xfrm>
          <a:prstGeom prst="rect">
            <a:avLst/>
          </a:prstGeom>
        </p:spPr>
      </p:pic>
      <p:sp>
        <p:nvSpPr>
          <p:cNvPr id="6" name="CuadroTexto 5"/>
          <p:cNvSpPr txBox="1"/>
          <p:nvPr/>
        </p:nvSpPr>
        <p:spPr>
          <a:xfrm>
            <a:off x="632520" y="1168620"/>
            <a:ext cx="7920880" cy="369332"/>
          </a:xfrm>
          <a:prstGeom prst="rect">
            <a:avLst/>
          </a:prstGeom>
          <a:noFill/>
        </p:spPr>
        <p:txBody>
          <a:bodyPr wrap="square" rtlCol="0">
            <a:spAutoFit/>
          </a:bodyPr>
          <a:lstStyle/>
          <a:p>
            <a:r>
              <a:rPr lang="es-ES" dirty="0" err="1">
                <a:solidFill>
                  <a:schemeClr val="accent1">
                    <a:lumMod val="75000"/>
                  </a:schemeClr>
                </a:solidFill>
                <a:effectLst>
                  <a:outerShdw blurRad="38100" dist="38100" dir="2700000" algn="tl">
                    <a:srgbClr val="000000">
                      <a:alpha val="43137"/>
                    </a:srgbClr>
                  </a:outerShdw>
                </a:effectLst>
              </a:rPr>
              <a:t>Common</a:t>
            </a:r>
            <a:r>
              <a:rPr lang="es-ES" dirty="0">
                <a:solidFill>
                  <a:schemeClr val="accent1">
                    <a:lumMod val="75000"/>
                  </a:schemeClr>
                </a:solidFill>
                <a:effectLst>
                  <a:outerShdw blurRad="38100" dist="38100" dir="2700000" algn="tl">
                    <a:srgbClr val="000000">
                      <a:alpha val="43137"/>
                    </a:srgbClr>
                  </a:outerShdw>
                </a:effectLst>
              </a:rPr>
              <a:t> </a:t>
            </a:r>
            <a:r>
              <a:rPr lang="es-ES" dirty="0" err="1">
                <a:solidFill>
                  <a:schemeClr val="accent1">
                    <a:lumMod val="75000"/>
                  </a:schemeClr>
                </a:solidFill>
                <a:effectLst>
                  <a:outerShdw blurRad="38100" dist="38100" dir="2700000" algn="tl">
                    <a:srgbClr val="000000">
                      <a:alpha val="43137"/>
                    </a:srgbClr>
                  </a:outerShdw>
                </a:effectLst>
              </a:rPr>
              <a:t>identifiers</a:t>
            </a:r>
            <a:endParaRPr lang="es-ES" dirty="0">
              <a:solidFill>
                <a:schemeClr val="accent1">
                  <a:lumMod val="75000"/>
                </a:schemeClr>
              </a:solidFill>
              <a:effectLst>
                <a:outerShdw blurRad="38100" dist="38100" dir="2700000" algn="tl">
                  <a:srgbClr val="000000">
                    <a:alpha val="43137"/>
                  </a:srgbClr>
                </a:outerShdw>
              </a:effectLst>
            </a:endParaRPr>
          </a:p>
        </p:txBody>
      </p:sp>
      <p:sp>
        <p:nvSpPr>
          <p:cNvPr id="4" name="CuadroTexto 3"/>
          <p:cNvSpPr txBox="1"/>
          <p:nvPr/>
        </p:nvSpPr>
        <p:spPr>
          <a:xfrm>
            <a:off x="7257256" y="5986919"/>
            <a:ext cx="2448272" cy="369332"/>
          </a:xfrm>
          <a:prstGeom prst="rect">
            <a:avLst/>
          </a:prstGeom>
          <a:noFill/>
        </p:spPr>
        <p:txBody>
          <a:bodyPr wrap="square" rtlCol="0">
            <a:spAutoFit/>
          </a:bodyPr>
          <a:lstStyle/>
          <a:p>
            <a:r>
              <a:rPr lang="es-ES" dirty="0">
                <a:solidFill>
                  <a:srgbClr val="FF0000"/>
                </a:solidFill>
              </a:rPr>
              <a:t>In Red =  </a:t>
            </a:r>
            <a:r>
              <a:rPr lang="es-ES" dirty="0" err="1">
                <a:solidFill>
                  <a:srgbClr val="FF0000"/>
                </a:solidFill>
              </a:rPr>
              <a:t>recommended</a:t>
            </a:r>
            <a:endParaRPr lang="es-ES" dirty="0">
              <a:solidFill>
                <a:srgbClr val="FF0000"/>
              </a:solidFill>
            </a:endParaRPr>
          </a:p>
        </p:txBody>
      </p:sp>
    </p:spTree>
    <p:extLst>
      <p:ext uri="{BB962C8B-B14F-4D97-AF65-F5344CB8AC3E}">
        <p14:creationId xmlns:p14="http://schemas.microsoft.com/office/powerpoint/2010/main" val="410251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488504" y="1071159"/>
            <a:ext cx="8136904" cy="461665"/>
          </a:xfrm>
          <a:prstGeom prst="rect">
            <a:avLst/>
          </a:prstGeom>
          <a:noFill/>
        </p:spPr>
        <p:txBody>
          <a:bodyPr wrap="square" rtlCol="0">
            <a:spAutoFit/>
          </a:bodyPr>
          <a:lstStyle/>
          <a:p>
            <a:r>
              <a:rPr lang="es-ES" sz="2400" dirty="0">
                <a:solidFill>
                  <a:schemeClr val="bg1">
                    <a:lumMod val="50000"/>
                  </a:schemeClr>
                </a:solidFill>
              </a:rPr>
              <a:t>Use ID </a:t>
            </a:r>
            <a:r>
              <a:rPr lang="es-ES" sz="2400" dirty="0" err="1">
                <a:solidFill>
                  <a:schemeClr val="bg1">
                    <a:lumMod val="50000"/>
                  </a:schemeClr>
                </a:solidFill>
              </a:rPr>
              <a:t>converters</a:t>
            </a:r>
            <a:r>
              <a:rPr lang="es-ES" sz="2400" dirty="0">
                <a:solidFill>
                  <a:schemeClr val="bg1">
                    <a:lumMod val="50000"/>
                  </a:schemeClr>
                </a:solidFill>
              </a:rPr>
              <a:t> to prepare </a:t>
            </a:r>
            <a:r>
              <a:rPr lang="es-ES" sz="2400" dirty="0" err="1">
                <a:solidFill>
                  <a:schemeClr val="bg1">
                    <a:lumMod val="50000"/>
                  </a:schemeClr>
                </a:solidFill>
              </a:rPr>
              <a:t>lists</a:t>
            </a:r>
            <a:r>
              <a:rPr lang="es-ES" sz="2400" dirty="0">
                <a:solidFill>
                  <a:schemeClr val="bg1">
                    <a:lumMod val="50000"/>
                  </a:schemeClr>
                </a:solidFill>
              </a:rPr>
              <a:t>:</a:t>
            </a:r>
          </a:p>
        </p:txBody>
      </p:sp>
      <p:pic>
        <p:nvPicPr>
          <p:cNvPr id="3" name="Imagen 2"/>
          <p:cNvPicPr>
            <a:picLocks noChangeAspect="1"/>
          </p:cNvPicPr>
          <p:nvPr/>
        </p:nvPicPr>
        <p:blipFill>
          <a:blip r:embed="rId2"/>
          <a:stretch>
            <a:fillRect/>
          </a:stretch>
        </p:blipFill>
        <p:spPr>
          <a:xfrm>
            <a:off x="418531" y="1601654"/>
            <a:ext cx="5009731" cy="2426588"/>
          </a:xfrm>
          <a:prstGeom prst="rect">
            <a:avLst/>
          </a:prstGeom>
        </p:spPr>
      </p:pic>
      <p:pic>
        <p:nvPicPr>
          <p:cNvPr id="4" name="Imagen 3"/>
          <p:cNvPicPr>
            <a:picLocks noChangeAspect="1"/>
          </p:cNvPicPr>
          <p:nvPr/>
        </p:nvPicPr>
        <p:blipFill>
          <a:blip r:embed="rId3"/>
          <a:stretch>
            <a:fillRect/>
          </a:stretch>
        </p:blipFill>
        <p:spPr>
          <a:xfrm>
            <a:off x="5601072" y="1826195"/>
            <a:ext cx="4010584" cy="3205610"/>
          </a:xfrm>
          <a:prstGeom prst="rect">
            <a:avLst/>
          </a:prstGeom>
        </p:spPr>
      </p:pic>
      <p:pic>
        <p:nvPicPr>
          <p:cNvPr id="6" name="Imagen 5"/>
          <p:cNvPicPr>
            <a:picLocks noChangeAspect="1"/>
          </p:cNvPicPr>
          <p:nvPr/>
        </p:nvPicPr>
        <p:blipFill>
          <a:blip r:embed="rId4"/>
          <a:stretch>
            <a:fillRect/>
          </a:stretch>
        </p:blipFill>
        <p:spPr>
          <a:xfrm>
            <a:off x="992560" y="3697212"/>
            <a:ext cx="4164127" cy="2669185"/>
          </a:xfrm>
          <a:prstGeom prst="rect">
            <a:avLst/>
          </a:prstGeom>
        </p:spPr>
      </p:pic>
    </p:spTree>
    <p:extLst>
      <p:ext uri="{BB962C8B-B14F-4D97-AF65-F5344CB8AC3E}">
        <p14:creationId xmlns:p14="http://schemas.microsoft.com/office/powerpoint/2010/main" val="2218535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704528" y="1196752"/>
            <a:ext cx="5760640" cy="369332"/>
          </a:xfrm>
          <a:prstGeom prst="rect">
            <a:avLst/>
          </a:prstGeom>
          <a:noFill/>
        </p:spPr>
        <p:txBody>
          <a:bodyPr wrap="square" rtlCol="0">
            <a:spAutoFit/>
          </a:bodyPr>
          <a:lstStyle/>
          <a:p>
            <a:r>
              <a:rPr lang="es-ES" b="1" dirty="0">
                <a:solidFill>
                  <a:schemeClr val="accent1">
                    <a:lumMod val="60000"/>
                    <a:lumOff val="40000"/>
                  </a:schemeClr>
                </a:solidFill>
              </a:rPr>
              <a:t>GENE ONTOLOGY (</a:t>
            </a:r>
            <a:r>
              <a:rPr lang="es-ES" b="1" dirty="0">
                <a:solidFill>
                  <a:schemeClr val="accent1">
                    <a:lumMod val="60000"/>
                    <a:lumOff val="40000"/>
                  </a:schemeClr>
                </a:solidFill>
                <a:hlinkClick r:id="rId2"/>
              </a:rPr>
              <a:t>http://www.geneontology.org/</a:t>
            </a:r>
            <a:r>
              <a:rPr lang="es-ES" b="1" dirty="0">
                <a:solidFill>
                  <a:schemeClr val="accent1">
                    <a:lumMod val="60000"/>
                    <a:lumOff val="40000"/>
                  </a:schemeClr>
                </a:solidFill>
              </a:rPr>
              <a:t>)</a:t>
            </a:r>
          </a:p>
        </p:txBody>
      </p:sp>
      <p:sp>
        <p:nvSpPr>
          <p:cNvPr id="3" name="CuadroTexto 2"/>
          <p:cNvSpPr txBox="1"/>
          <p:nvPr/>
        </p:nvSpPr>
        <p:spPr>
          <a:xfrm>
            <a:off x="1100572" y="1772816"/>
            <a:ext cx="7704856"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50000"/>
                  </a:schemeClr>
                </a:solidFill>
              </a:rPr>
              <a:t>A major bioinformatics initiative with the aim of standardizing the representation of gene and gene product attributes across species and databases.</a:t>
            </a:r>
          </a:p>
          <a:p>
            <a:pPr>
              <a:lnSpc>
                <a:spcPct val="150000"/>
              </a:lnSpc>
            </a:pPr>
            <a:endParaRPr lang="en-US" dirty="0">
              <a:solidFill>
                <a:schemeClr val="bg1">
                  <a:lumMod val="50000"/>
                </a:schemeClr>
              </a:solidFill>
            </a:endParaRPr>
          </a:p>
          <a:p>
            <a:pPr marL="285750" indent="-285750">
              <a:lnSpc>
                <a:spcPct val="150000"/>
              </a:lnSpc>
              <a:buFont typeface="Arial" panose="020B0604020202020204" pitchFamily="34" charset="0"/>
              <a:buChar char="•"/>
            </a:pPr>
            <a:r>
              <a:rPr lang="en-US" dirty="0">
                <a:solidFill>
                  <a:schemeClr val="bg1">
                    <a:lumMod val="50000"/>
                  </a:schemeClr>
                </a:solidFill>
              </a:rPr>
              <a:t>The Gene Ontology (GO) is a controlled vocabulary, a set of standard terms (words and phrases) used for indexing and retrieving information.</a:t>
            </a:r>
          </a:p>
        </p:txBody>
      </p:sp>
      <p:pic>
        <p:nvPicPr>
          <p:cNvPr id="4" name="Imagen 3"/>
          <p:cNvPicPr>
            <a:picLocks noChangeAspect="1"/>
          </p:cNvPicPr>
          <p:nvPr/>
        </p:nvPicPr>
        <p:blipFill>
          <a:blip r:embed="rId3"/>
          <a:stretch>
            <a:fillRect/>
          </a:stretch>
        </p:blipFill>
        <p:spPr>
          <a:xfrm>
            <a:off x="6465168" y="824563"/>
            <a:ext cx="2905530" cy="685896"/>
          </a:xfrm>
          <a:prstGeom prst="rect">
            <a:avLst/>
          </a:prstGeom>
        </p:spPr>
      </p:pic>
    </p:spTree>
    <p:extLst>
      <p:ext uri="{BB962C8B-B14F-4D97-AF65-F5344CB8AC3E}">
        <p14:creationId xmlns:p14="http://schemas.microsoft.com/office/powerpoint/2010/main" val="3267201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704528" y="1196752"/>
            <a:ext cx="4680520" cy="369332"/>
          </a:xfrm>
          <a:prstGeom prst="rect">
            <a:avLst/>
          </a:prstGeom>
          <a:noFill/>
        </p:spPr>
        <p:txBody>
          <a:bodyPr wrap="square" rtlCol="0">
            <a:spAutoFit/>
          </a:bodyPr>
          <a:lstStyle/>
          <a:p>
            <a:r>
              <a:rPr lang="es-ES" b="1" dirty="0">
                <a:solidFill>
                  <a:schemeClr val="accent1">
                    <a:lumMod val="60000"/>
                    <a:lumOff val="40000"/>
                  </a:schemeClr>
                </a:solidFill>
              </a:rPr>
              <a:t>GENE ONTOLOGY STRUCTURE</a:t>
            </a:r>
          </a:p>
        </p:txBody>
      </p:sp>
      <p:sp>
        <p:nvSpPr>
          <p:cNvPr id="4" name="CuadroTexto 3"/>
          <p:cNvSpPr txBox="1"/>
          <p:nvPr/>
        </p:nvSpPr>
        <p:spPr>
          <a:xfrm>
            <a:off x="1064568" y="1988840"/>
            <a:ext cx="5904656"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bg1">
                    <a:lumMod val="50000"/>
                  </a:schemeClr>
                </a:solidFill>
              </a:rPr>
              <a:t>GO defines the relationships between the terms, making it a structured vocabulary.</a:t>
            </a:r>
          </a:p>
          <a:p>
            <a:pPr marL="285750" indent="-285750">
              <a:lnSpc>
                <a:spcPct val="150000"/>
              </a:lnSpc>
              <a:buFont typeface="Arial" panose="020B0604020202020204" pitchFamily="34" charset="0"/>
              <a:buChar char="•"/>
            </a:pPr>
            <a:endParaRPr lang="en-GB" dirty="0">
              <a:solidFill>
                <a:schemeClr val="bg1">
                  <a:lumMod val="50000"/>
                </a:schemeClr>
              </a:solidFill>
            </a:endParaRPr>
          </a:p>
          <a:p>
            <a:pPr marL="285750" indent="-285750">
              <a:lnSpc>
                <a:spcPct val="150000"/>
              </a:lnSpc>
              <a:buFont typeface="Arial" panose="020B0604020202020204" pitchFamily="34" charset="0"/>
              <a:buChar char="•"/>
            </a:pPr>
            <a:r>
              <a:rPr lang="en-GB" dirty="0">
                <a:solidFill>
                  <a:schemeClr val="bg1">
                    <a:lumMod val="50000"/>
                  </a:schemeClr>
                </a:solidFill>
              </a:rPr>
              <a:t>Terms are related within a hierarchy (“is a”, “is part of”)</a:t>
            </a:r>
          </a:p>
          <a:p>
            <a:pPr marL="285750" indent="-285750">
              <a:lnSpc>
                <a:spcPct val="150000"/>
              </a:lnSpc>
              <a:buFont typeface="Arial" panose="020B0604020202020204" pitchFamily="34" charset="0"/>
              <a:buChar char="•"/>
            </a:pPr>
            <a:endParaRPr lang="en-GB" dirty="0">
              <a:solidFill>
                <a:schemeClr val="bg1">
                  <a:lumMod val="50000"/>
                </a:schemeClr>
              </a:solidFill>
            </a:endParaRPr>
          </a:p>
          <a:p>
            <a:pPr marL="285750" indent="-285750">
              <a:lnSpc>
                <a:spcPct val="150000"/>
              </a:lnSpc>
              <a:buFont typeface="Arial" panose="020B0604020202020204" pitchFamily="34" charset="0"/>
              <a:buChar char="•"/>
            </a:pPr>
            <a:r>
              <a:rPr lang="en-GB" dirty="0">
                <a:solidFill>
                  <a:schemeClr val="bg1">
                    <a:lumMod val="50000"/>
                  </a:schemeClr>
                </a:solidFill>
              </a:rPr>
              <a:t>Terms can have more than one parent or child</a:t>
            </a:r>
            <a:endParaRPr lang="es-ES" dirty="0">
              <a:solidFill>
                <a:schemeClr val="bg1">
                  <a:lumMod val="50000"/>
                </a:schemeClr>
              </a:solidFill>
            </a:endParaRPr>
          </a:p>
        </p:txBody>
      </p:sp>
      <p:pic>
        <p:nvPicPr>
          <p:cNvPr id="6" name="Imagen 5"/>
          <p:cNvPicPr>
            <a:picLocks noChangeAspect="1"/>
          </p:cNvPicPr>
          <p:nvPr/>
        </p:nvPicPr>
        <p:blipFill>
          <a:blip r:embed="rId2"/>
          <a:stretch>
            <a:fillRect/>
          </a:stretch>
        </p:blipFill>
        <p:spPr>
          <a:xfrm>
            <a:off x="6987552" y="1196752"/>
            <a:ext cx="2613932" cy="4680520"/>
          </a:xfrm>
          <a:prstGeom prst="rect">
            <a:avLst/>
          </a:prstGeom>
        </p:spPr>
      </p:pic>
    </p:spTree>
    <p:extLst>
      <p:ext uri="{BB962C8B-B14F-4D97-AF65-F5344CB8AC3E}">
        <p14:creationId xmlns:p14="http://schemas.microsoft.com/office/powerpoint/2010/main" val="3154237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704528" y="1196752"/>
            <a:ext cx="4680520" cy="369332"/>
          </a:xfrm>
          <a:prstGeom prst="rect">
            <a:avLst/>
          </a:prstGeom>
          <a:noFill/>
        </p:spPr>
        <p:txBody>
          <a:bodyPr wrap="square" rtlCol="0">
            <a:spAutoFit/>
          </a:bodyPr>
          <a:lstStyle/>
          <a:p>
            <a:r>
              <a:rPr lang="es-ES" b="1" dirty="0">
                <a:solidFill>
                  <a:schemeClr val="accent1">
                    <a:lumMod val="60000"/>
                    <a:lumOff val="40000"/>
                  </a:schemeClr>
                </a:solidFill>
              </a:rPr>
              <a:t>GENE ONTOLOGY DOMAINS</a:t>
            </a:r>
          </a:p>
        </p:txBody>
      </p:sp>
      <p:sp>
        <p:nvSpPr>
          <p:cNvPr id="3" name="CuadroTexto 2"/>
          <p:cNvSpPr txBox="1"/>
          <p:nvPr/>
        </p:nvSpPr>
        <p:spPr>
          <a:xfrm>
            <a:off x="1136576" y="1772816"/>
            <a:ext cx="7056784" cy="3139321"/>
          </a:xfrm>
          <a:prstGeom prst="rect">
            <a:avLst/>
          </a:prstGeom>
          <a:noFill/>
        </p:spPr>
        <p:txBody>
          <a:bodyPr wrap="square" rtlCol="0">
            <a:spAutoFit/>
          </a:bodyPr>
          <a:lstStyle/>
          <a:p>
            <a:pPr marL="342900" indent="-342900">
              <a:buFont typeface="+mj-lt"/>
              <a:buAutoNum type="arabicPeriod"/>
            </a:pPr>
            <a:r>
              <a:rPr lang="es-ES" dirty="0">
                <a:solidFill>
                  <a:schemeClr val="bg1">
                    <a:lumMod val="50000"/>
                  </a:schemeClr>
                </a:solidFill>
              </a:rPr>
              <a:t>MOLECULAR FUNCTION (MF): </a:t>
            </a:r>
            <a:r>
              <a:rPr lang="es-ES" dirty="0" err="1">
                <a:solidFill>
                  <a:schemeClr val="bg1">
                    <a:lumMod val="50000"/>
                  </a:schemeClr>
                </a:solidFill>
              </a:rPr>
              <a:t>basic</a:t>
            </a:r>
            <a:r>
              <a:rPr lang="es-ES" dirty="0">
                <a:solidFill>
                  <a:schemeClr val="bg1">
                    <a:lumMod val="50000"/>
                  </a:schemeClr>
                </a:solidFill>
              </a:rPr>
              <a:t> </a:t>
            </a:r>
            <a:r>
              <a:rPr lang="es-ES" dirty="0" err="1">
                <a:solidFill>
                  <a:schemeClr val="bg1">
                    <a:lumMod val="50000"/>
                  </a:schemeClr>
                </a:solidFill>
              </a:rPr>
              <a:t>activity</a:t>
            </a:r>
            <a:r>
              <a:rPr lang="es-ES" dirty="0">
                <a:solidFill>
                  <a:schemeClr val="bg1">
                    <a:lumMod val="50000"/>
                  </a:schemeClr>
                </a:solidFill>
              </a:rPr>
              <a:t> </a:t>
            </a:r>
            <a:r>
              <a:rPr lang="es-ES" dirty="0" err="1">
                <a:solidFill>
                  <a:schemeClr val="bg1">
                    <a:lumMod val="50000"/>
                  </a:schemeClr>
                </a:solidFill>
              </a:rPr>
              <a:t>or</a:t>
            </a:r>
            <a:r>
              <a:rPr lang="es-ES" dirty="0">
                <a:solidFill>
                  <a:schemeClr val="bg1">
                    <a:lumMod val="50000"/>
                  </a:schemeClr>
                </a:solidFill>
              </a:rPr>
              <a:t> </a:t>
            </a:r>
            <a:r>
              <a:rPr lang="es-ES" dirty="0" err="1">
                <a:solidFill>
                  <a:schemeClr val="bg1">
                    <a:lumMod val="50000"/>
                  </a:schemeClr>
                </a:solidFill>
              </a:rPr>
              <a:t>task</a:t>
            </a:r>
            <a:endParaRPr lang="es-ES" dirty="0">
              <a:solidFill>
                <a:schemeClr val="bg1">
                  <a:lumMod val="50000"/>
                </a:schemeClr>
              </a:solidFill>
            </a:endParaRPr>
          </a:p>
          <a:p>
            <a:pPr marL="342900" indent="-342900">
              <a:buFont typeface="+mj-lt"/>
              <a:buAutoNum type="arabicPeriod"/>
            </a:pPr>
            <a:endParaRPr lang="es-ES" dirty="0">
              <a:solidFill>
                <a:schemeClr val="bg1">
                  <a:lumMod val="50000"/>
                </a:schemeClr>
              </a:solidFill>
            </a:endParaRPr>
          </a:p>
          <a:p>
            <a:pPr lvl="2"/>
            <a:r>
              <a:rPr lang="es-ES" dirty="0" err="1">
                <a:solidFill>
                  <a:schemeClr val="accent1">
                    <a:lumMod val="40000"/>
                    <a:lumOff val="60000"/>
                  </a:schemeClr>
                </a:solidFill>
              </a:rPr>
              <a:t>e.g</a:t>
            </a:r>
            <a:r>
              <a:rPr lang="es-ES" dirty="0">
                <a:solidFill>
                  <a:schemeClr val="accent1">
                    <a:lumMod val="40000"/>
                    <a:lumOff val="60000"/>
                  </a:schemeClr>
                </a:solidFill>
              </a:rPr>
              <a:t>. </a:t>
            </a:r>
            <a:r>
              <a:rPr lang="es-ES" dirty="0" err="1">
                <a:solidFill>
                  <a:schemeClr val="accent1">
                    <a:lumMod val="40000"/>
                    <a:lumOff val="60000"/>
                  </a:schemeClr>
                </a:solidFill>
              </a:rPr>
              <a:t>catalytic</a:t>
            </a:r>
            <a:r>
              <a:rPr lang="es-ES" dirty="0">
                <a:solidFill>
                  <a:schemeClr val="accent1">
                    <a:lumMod val="40000"/>
                    <a:lumOff val="60000"/>
                  </a:schemeClr>
                </a:solidFill>
              </a:rPr>
              <a:t> </a:t>
            </a:r>
            <a:r>
              <a:rPr lang="es-ES" dirty="0" err="1">
                <a:solidFill>
                  <a:schemeClr val="accent1">
                    <a:lumMod val="40000"/>
                    <a:lumOff val="60000"/>
                  </a:schemeClr>
                </a:solidFill>
              </a:rPr>
              <a:t>activity</a:t>
            </a:r>
            <a:r>
              <a:rPr lang="es-ES" dirty="0">
                <a:solidFill>
                  <a:schemeClr val="accent1">
                    <a:lumMod val="40000"/>
                    <a:lumOff val="60000"/>
                  </a:schemeClr>
                </a:solidFill>
              </a:rPr>
              <a:t>, </a:t>
            </a:r>
            <a:r>
              <a:rPr lang="es-ES" dirty="0" err="1">
                <a:solidFill>
                  <a:schemeClr val="accent1">
                    <a:lumMod val="40000"/>
                    <a:lumOff val="60000"/>
                  </a:schemeClr>
                </a:solidFill>
              </a:rPr>
              <a:t>calciom</a:t>
            </a:r>
            <a:r>
              <a:rPr lang="es-ES" dirty="0">
                <a:solidFill>
                  <a:schemeClr val="accent1">
                    <a:lumMod val="40000"/>
                    <a:lumOff val="60000"/>
                  </a:schemeClr>
                </a:solidFill>
              </a:rPr>
              <a:t> ion </a:t>
            </a:r>
            <a:r>
              <a:rPr lang="es-ES" dirty="0" err="1">
                <a:solidFill>
                  <a:schemeClr val="accent1">
                    <a:lumMod val="40000"/>
                    <a:lumOff val="60000"/>
                  </a:schemeClr>
                </a:solidFill>
              </a:rPr>
              <a:t>binding</a:t>
            </a:r>
            <a:endParaRPr lang="es-ES" dirty="0">
              <a:solidFill>
                <a:schemeClr val="accent1">
                  <a:lumMod val="40000"/>
                  <a:lumOff val="60000"/>
                </a:schemeClr>
              </a:solidFill>
            </a:endParaRPr>
          </a:p>
          <a:p>
            <a:endParaRPr lang="es-ES" dirty="0">
              <a:solidFill>
                <a:schemeClr val="bg1">
                  <a:lumMod val="50000"/>
                </a:schemeClr>
              </a:solidFill>
            </a:endParaRPr>
          </a:p>
          <a:p>
            <a:pPr marL="342900" indent="-342900">
              <a:buFont typeface="+mj-lt"/>
              <a:buAutoNum type="arabicPeriod" startAt="2"/>
            </a:pPr>
            <a:r>
              <a:rPr lang="es-ES" dirty="0">
                <a:solidFill>
                  <a:schemeClr val="bg1">
                    <a:lumMod val="50000"/>
                  </a:schemeClr>
                </a:solidFill>
              </a:rPr>
              <a:t>BIOLOGICAL PROCESS (BP): </a:t>
            </a:r>
            <a:r>
              <a:rPr lang="es-ES" dirty="0" err="1">
                <a:solidFill>
                  <a:schemeClr val="bg1">
                    <a:lumMod val="50000"/>
                  </a:schemeClr>
                </a:solidFill>
              </a:rPr>
              <a:t>broad</a:t>
            </a:r>
            <a:r>
              <a:rPr lang="es-ES" dirty="0">
                <a:solidFill>
                  <a:schemeClr val="bg1">
                    <a:lumMod val="50000"/>
                  </a:schemeClr>
                </a:solidFill>
              </a:rPr>
              <a:t> </a:t>
            </a:r>
            <a:r>
              <a:rPr lang="es-ES" dirty="0" err="1">
                <a:solidFill>
                  <a:schemeClr val="bg1">
                    <a:lumMod val="50000"/>
                  </a:schemeClr>
                </a:solidFill>
              </a:rPr>
              <a:t>objective</a:t>
            </a:r>
            <a:r>
              <a:rPr lang="es-ES" dirty="0">
                <a:solidFill>
                  <a:schemeClr val="bg1">
                    <a:lumMod val="50000"/>
                  </a:schemeClr>
                </a:solidFill>
              </a:rPr>
              <a:t> </a:t>
            </a:r>
            <a:r>
              <a:rPr lang="es-ES" dirty="0" err="1">
                <a:solidFill>
                  <a:schemeClr val="bg1">
                    <a:lumMod val="50000"/>
                  </a:schemeClr>
                </a:solidFill>
              </a:rPr>
              <a:t>or</a:t>
            </a:r>
            <a:r>
              <a:rPr lang="es-ES" dirty="0">
                <a:solidFill>
                  <a:schemeClr val="bg1">
                    <a:lumMod val="50000"/>
                  </a:schemeClr>
                </a:solidFill>
              </a:rPr>
              <a:t> </a:t>
            </a:r>
            <a:r>
              <a:rPr lang="es-ES" dirty="0" err="1">
                <a:solidFill>
                  <a:schemeClr val="bg1">
                    <a:lumMod val="50000"/>
                  </a:schemeClr>
                </a:solidFill>
              </a:rPr>
              <a:t>goal</a:t>
            </a:r>
            <a:endParaRPr lang="es-ES" dirty="0">
              <a:solidFill>
                <a:schemeClr val="bg1">
                  <a:lumMod val="50000"/>
                </a:schemeClr>
              </a:solidFill>
            </a:endParaRPr>
          </a:p>
          <a:p>
            <a:pPr marL="342900" indent="-342900">
              <a:buFont typeface="+mj-lt"/>
              <a:buAutoNum type="arabicPeriod" startAt="2"/>
            </a:pPr>
            <a:endParaRPr lang="es-ES" dirty="0">
              <a:solidFill>
                <a:schemeClr val="accent1">
                  <a:lumMod val="40000"/>
                  <a:lumOff val="60000"/>
                </a:schemeClr>
              </a:solidFill>
            </a:endParaRPr>
          </a:p>
          <a:p>
            <a:pPr lvl="2"/>
            <a:r>
              <a:rPr lang="es-ES" dirty="0" err="1">
                <a:solidFill>
                  <a:schemeClr val="accent1">
                    <a:lumMod val="40000"/>
                    <a:lumOff val="60000"/>
                  </a:schemeClr>
                </a:solidFill>
              </a:rPr>
              <a:t>e.g</a:t>
            </a:r>
            <a:r>
              <a:rPr lang="es-ES" dirty="0">
                <a:solidFill>
                  <a:schemeClr val="accent1">
                    <a:lumMod val="40000"/>
                    <a:lumOff val="60000"/>
                  </a:schemeClr>
                </a:solidFill>
              </a:rPr>
              <a:t>. </a:t>
            </a:r>
            <a:r>
              <a:rPr lang="es-ES" dirty="0" err="1">
                <a:solidFill>
                  <a:schemeClr val="accent1">
                    <a:lumMod val="40000"/>
                    <a:lumOff val="60000"/>
                  </a:schemeClr>
                </a:solidFill>
              </a:rPr>
              <a:t>signal</a:t>
            </a:r>
            <a:r>
              <a:rPr lang="es-ES" dirty="0">
                <a:solidFill>
                  <a:schemeClr val="accent1">
                    <a:lumMod val="40000"/>
                    <a:lumOff val="60000"/>
                  </a:schemeClr>
                </a:solidFill>
              </a:rPr>
              <a:t> </a:t>
            </a:r>
            <a:r>
              <a:rPr lang="es-ES" dirty="0" err="1">
                <a:solidFill>
                  <a:schemeClr val="accent1">
                    <a:lumMod val="40000"/>
                    <a:lumOff val="60000"/>
                  </a:schemeClr>
                </a:solidFill>
              </a:rPr>
              <a:t>transduction</a:t>
            </a:r>
            <a:r>
              <a:rPr lang="es-ES" dirty="0">
                <a:solidFill>
                  <a:schemeClr val="accent1">
                    <a:lumMod val="40000"/>
                    <a:lumOff val="60000"/>
                  </a:schemeClr>
                </a:solidFill>
              </a:rPr>
              <a:t>, </a:t>
            </a:r>
            <a:r>
              <a:rPr lang="es-ES" dirty="0" err="1">
                <a:solidFill>
                  <a:schemeClr val="accent1">
                    <a:lumMod val="40000"/>
                    <a:lumOff val="60000"/>
                  </a:schemeClr>
                </a:solidFill>
              </a:rPr>
              <a:t>inmuno</a:t>
            </a:r>
            <a:r>
              <a:rPr lang="es-ES" dirty="0">
                <a:solidFill>
                  <a:schemeClr val="accent1">
                    <a:lumMod val="40000"/>
                    <a:lumOff val="60000"/>
                  </a:schemeClr>
                </a:solidFill>
              </a:rPr>
              <a:t> response</a:t>
            </a:r>
          </a:p>
          <a:p>
            <a:pPr marL="342900" indent="-342900">
              <a:buFont typeface="+mj-lt"/>
              <a:buAutoNum type="arabicPeriod" startAt="2"/>
            </a:pPr>
            <a:endParaRPr lang="es-ES" dirty="0">
              <a:solidFill>
                <a:schemeClr val="bg1">
                  <a:lumMod val="50000"/>
                </a:schemeClr>
              </a:solidFill>
            </a:endParaRPr>
          </a:p>
          <a:p>
            <a:pPr marL="342900" indent="-342900">
              <a:buFont typeface="+mj-lt"/>
              <a:buAutoNum type="arabicPeriod" startAt="2"/>
            </a:pPr>
            <a:r>
              <a:rPr lang="es-ES" dirty="0">
                <a:solidFill>
                  <a:schemeClr val="bg1">
                    <a:lumMod val="50000"/>
                  </a:schemeClr>
                </a:solidFill>
              </a:rPr>
              <a:t>CELLULAR COMPONENT (CC): </a:t>
            </a:r>
            <a:r>
              <a:rPr lang="es-ES" dirty="0" err="1">
                <a:solidFill>
                  <a:schemeClr val="bg1">
                    <a:lumMod val="50000"/>
                  </a:schemeClr>
                </a:solidFill>
              </a:rPr>
              <a:t>Location</a:t>
            </a:r>
            <a:r>
              <a:rPr lang="es-ES" dirty="0">
                <a:solidFill>
                  <a:schemeClr val="bg1">
                    <a:lumMod val="50000"/>
                  </a:schemeClr>
                </a:solidFill>
              </a:rPr>
              <a:t> </a:t>
            </a:r>
            <a:r>
              <a:rPr lang="es-ES" dirty="0" err="1">
                <a:solidFill>
                  <a:schemeClr val="bg1">
                    <a:lumMod val="50000"/>
                  </a:schemeClr>
                </a:solidFill>
              </a:rPr>
              <a:t>or</a:t>
            </a:r>
            <a:r>
              <a:rPr lang="es-ES" dirty="0">
                <a:solidFill>
                  <a:schemeClr val="bg1">
                    <a:lumMod val="50000"/>
                  </a:schemeClr>
                </a:solidFill>
              </a:rPr>
              <a:t> </a:t>
            </a:r>
            <a:r>
              <a:rPr lang="es-ES" dirty="0" err="1">
                <a:solidFill>
                  <a:schemeClr val="bg1">
                    <a:lumMod val="50000"/>
                  </a:schemeClr>
                </a:solidFill>
              </a:rPr>
              <a:t>complex</a:t>
            </a:r>
            <a:endParaRPr lang="es-ES" dirty="0">
              <a:solidFill>
                <a:schemeClr val="bg1">
                  <a:lumMod val="50000"/>
                </a:schemeClr>
              </a:solidFill>
            </a:endParaRPr>
          </a:p>
          <a:p>
            <a:pPr marL="342900" indent="-342900">
              <a:buFont typeface="+mj-lt"/>
              <a:buAutoNum type="arabicPeriod" startAt="2"/>
            </a:pPr>
            <a:endParaRPr lang="es-ES" dirty="0">
              <a:solidFill>
                <a:schemeClr val="bg1">
                  <a:lumMod val="50000"/>
                </a:schemeClr>
              </a:solidFill>
            </a:endParaRPr>
          </a:p>
          <a:p>
            <a:pPr lvl="2"/>
            <a:r>
              <a:rPr lang="es-ES" dirty="0" err="1">
                <a:solidFill>
                  <a:schemeClr val="accent1">
                    <a:lumMod val="40000"/>
                    <a:lumOff val="60000"/>
                  </a:schemeClr>
                </a:solidFill>
              </a:rPr>
              <a:t>e.g</a:t>
            </a:r>
            <a:r>
              <a:rPr lang="es-ES" dirty="0">
                <a:solidFill>
                  <a:schemeClr val="accent1">
                    <a:lumMod val="40000"/>
                    <a:lumOff val="60000"/>
                  </a:schemeClr>
                </a:solidFill>
              </a:rPr>
              <a:t>. </a:t>
            </a:r>
            <a:r>
              <a:rPr lang="es-ES" dirty="0" err="1">
                <a:solidFill>
                  <a:schemeClr val="accent1">
                    <a:lumMod val="40000"/>
                    <a:lumOff val="60000"/>
                  </a:schemeClr>
                </a:solidFill>
              </a:rPr>
              <a:t>nucleus</a:t>
            </a:r>
            <a:r>
              <a:rPr lang="es-ES" dirty="0">
                <a:solidFill>
                  <a:schemeClr val="accent1">
                    <a:lumMod val="40000"/>
                    <a:lumOff val="60000"/>
                  </a:schemeClr>
                </a:solidFill>
              </a:rPr>
              <a:t>, </a:t>
            </a:r>
            <a:r>
              <a:rPr lang="es-ES" dirty="0" err="1">
                <a:solidFill>
                  <a:schemeClr val="accent1">
                    <a:lumMod val="40000"/>
                    <a:lumOff val="60000"/>
                  </a:schemeClr>
                </a:solidFill>
              </a:rPr>
              <a:t>mitochondrion</a:t>
            </a:r>
            <a:endParaRPr lang="es-ES" dirty="0">
              <a:solidFill>
                <a:schemeClr val="accent1">
                  <a:lumMod val="40000"/>
                  <a:lumOff val="60000"/>
                </a:schemeClr>
              </a:solidFill>
            </a:endParaRPr>
          </a:p>
        </p:txBody>
      </p:sp>
      <p:sp>
        <p:nvSpPr>
          <p:cNvPr id="4" name="CuadroTexto 3"/>
          <p:cNvSpPr txBox="1"/>
          <p:nvPr/>
        </p:nvSpPr>
        <p:spPr>
          <a:xfrm>
            <a:off x="560512" y="5229200"/>
            <a:ext cx="9001000" cy="923330"/>
          </a:xfrm>
          <a:prstGeom prst="rect">
            <a:avLst/>
          </a:prstGeom>
          <a:noFill/>
        </p:spPr>
        <p:txBody>
          <a:bodyPr wrap="square" rtlCol="0">
            <a:spAutoFit/>
          </a:bodyPr>
          <a:lstStyle/>
          <a:p>
            <a:r>
              <a:rPr lang="es-ES" dirty="0" err="1">
                <a:solidFill>
                  <a:schemeClr val="accent1">
                    <a:lumMod val="40000"/>
                    <a:lumOff val="60000"/>
                  </a:schemeClr>
                </a:solidFill>
              </a:rPr>
              <a:t>Cytochrome</a:t>
            </a:r>
            <a:r>
              <a:rPr lang="es-ES" dirty="0">
                <a:solidFill>
                  <a:schemeClr val="accent1">
                    <a:lumMod val="40000"/>
                    <a:lumOff val="60000"/>
                  </a:schemeClr>
                </a:solidFill>
              </a:rPr>
              <a:t> c: 	MF = </a:t>
            </a:r>
            <a:r>
              <a:rPr lang="es-ES" dirty="0" err="1">
                <a:solidFill>
                  <a:schemeClr val="accent1">
                    <a:lumMod val="40000"/>
                    <a:lumOff val="60000"/>
                  </a:schemeClr>
                </a:solidFill>
              </a:rPr>
              <a:t>oxidoreductase</a:t>
            </a:r>
            <a:r>
              <a:rPr lang="es-ES" dirty="0">
                <a:solidFill>
                  <a:schemeClr val="accent1">
                    <a:lumMod val="40000"/>
                    <a:lumOff val="60000"/>
                  </a:schemeClr>
                </a:solidFill>
              </a:rPr>
              <a:t> </a:t>
            </a:r>
            <a:r>
              <a:rPr lang="es-ES" dirty="0" err="1">
                <a:solidFill>
                  <a:schemeClr val="accent1">
                    <a:lumMod val="40000"/>
                    <a:lumOff val="60000"/>
                  </a:schemeClr>
                </a:solidFill>
              </a:rPr>
              <a:t>activity</a:t>
            </a:r>
            <a:endParaRPr lang="es-ES" dirty="0">
              <a:solidFill>
                <a:schemeClr val="accent1">
                  <a:lumMod val="40000"/>
                  <a:lumOff val="60000"/>
                </a:schemeClr>
              </a:solidFill>
            </a:endParaRPr>
          </a:p>
          <a:p>
            <a:r>
              <a:rPr lang="es-ES" dirty="0">
                <a:solidFill>
                  <a:schemeClr val="accent1">
                    <a:lumMod val="40000"/>
                    <a:lumOff val="60000"/>
                  </a:schemeClr>
                </a:solidFill>
              </a:rPr>
              <a:t>		BP = </a:t>
            </a:r>
            <a:r>
              <a:rPr lang="es-ES" dirty="0" err="1">
                <a:solidFill>
                  <a:schemeClr val="accent1">
                    <a:lumMod val="40000"/>
                    <a:lumOff val="60000"/>
                  </a:schemeClr>
                </a:solidFill>
              </a:rPr>
              <a:t>oxidative</a:t>
            </a:r>
            <a:r>
              <a:rPr lang="es-ES" dirty="0">
                <a:solidFill>
                  <a:schemeClr val="accent1">
                    <a:lumMod val="40000"/>
                    <a:lumOff val="60000"/>
                  </a:schemeClr>
                </a:solidFill>
              </a:rPr>
              <a:t> </a:t>
            </a:r>
            <a:r>
              <a:rPr lang="es-ES" dirty="0" err="1">
                <a:solidFill>
                  <a:schemeClr val="accent1">
                    <a:lumMod val="40000"/>
                    <a:lumOff val="60000"/>
                  </a:schemeClr>
                </a:solidFill>
              </a:rPr>
              <a:t>phosphorilation</a:t>
            </a:r>
            <a:r>
              <a:rPr lang="es-ES" dirty="0">
                <a:solidFill>
                  <a:schemeClr val="accent1">
                    <a:lumMod val="40000"/>
                    <a:lumOff val="60000"/>
                  </a:schemeClr>
                </a:solidFill>
              </a:rPr>
              <a:t> and </a:t>
            </a:r>
            <a:r>
              <a:rPr lang="es-ES" dirty="0" err="1">
                <a:solidFill>
                  <a:schemeClr val="accent1">
                    <a:lumMod val="40000"/>
                    <a:lumOff val="60000"/>
                  </a:schemeClr>
                </a:solidFill>
              </a:rPr>
              <a:t>induction</a:t>
            </a:r>
            <a:r>
              <a:rPr lang="es-ES" dirty="0">
                <a:solidFill>
                  <a:schemeClr val="accent1">
                    <a:lumMod val="40000"/>
                    <a:lumOff val="60000"/>
                  </a:schemeClr>
                </a:solidFill>
              </a:rPr>
              <a:t> of </a:t>
            </a:r>
            <a:r>
              <a:rPr lang="es-ES" dirty="0" err="1">
                <a:solidFill>
                  <a:schemeClr val="accent1">
                    <a:lumMod val="40000"/>
                    <a:lumOff val="60000"/>
                  </a:schemeClr>
                </a:solidFill>
              </a:rPr>
              <a:t>cell</a:t>
            </a:r>
            <a:r>
              <a:rPr lang="es-ES" dirty="0">
                <a:solidFill>
                  <a:schemeClr val="accent1">
                    <a:lumMod val="40000"/>
                    <a:lumOff val="60000"/>
                  </a:schemeClr>
                </a:solidFill>
              </a:rPr>
              <a:t> </a:t>
            </a:r>
            <a:r>
              <a:rPr lang="es-ES" dirty="0" err="1">
                <a:solidFill>
                  <a:schemeClr val="accent1">
                    <a:lumMod val="40000"/>
                    <a:lumOff val="60000"/>
                  </a:schemeClr>
                </a:solidFill>
              </a:rPr>
              <a:t>death</a:t>
            </a:r>
            <a:endParaRPr lang="es-ES" dirty="0">
              <a:solidFill>
                <a:schemeClr val="accent1">
                  <a:lumMod val="40000"/>
                  <a:lumOff val="60000"/>
                </a:schemeClr>
              </a:solidFill>
            </a:endParaRPr>
          </a:p>
          <a:p>
            <a:r>
              <a:rPr lang="es-ES" dirty="0">
                <a:solidFill>
                  <a:schemeClr val="accent1">
                    <a:lumMod val="40000"/>
                    <a:lumOff val="60000"/>
                  </a:schemeClr>
                </a:solidFill>
              </a:rPr>
              <a:t>		CC = </a:t>
            </a:r>
            <a:r>
              <a:rPr lang="es-ES" dirty="0" err="1">
                <a:solidFill>
                  <a:schemeClr val="accent1">
                    <a:lumMod val="40000"/>
                    <a:lumOff val="60000"/>
                  </a:schemeClr>
                </a:solidFill>
              </a:rPr>
              <a:t>mitochondrial</a:t>
            </a:r>
            <a:r>
              <a:rPr lang="es-ES" dirty="0">
                <a:solidFill>
                  <a:schemeClr val="accent1">
                    <a:lumMod val="40000"/>
                    <a:lumOff val="60000"/>
                  </a:schemeClr>
                </a:solidFill>
              </a:rPr>
              <a:t> </a:t>
            </a:r>
            <a:r>
              <a:rPr lang="es-ES" dirty="0" err="1">
                <a:solidFill>
                  <a:schemeClr val="accent1">
                    <a:lumMod val="40000"/>
                    <a:lumOff val="60000"/>
                  </a:schemeClr>
                </a:solidFill>
              </a:rPr>
              <a:t>matrix</a:t>
            </a:r>
            <a:r>
              <a:rPr lang="es-ES" dirty="0">
                <a:solidFill>
                  <a:schemeClr val="accent1">
                    <a:lumMod val="40000"/>
                    <a:lumOff val="60000"/>
                  </a:schemeClr>
                </a:solidFill>
              </a:rPr>
              <a:t> and </a:t>
            </a:r>
            <a:r>
              <a:rPr lang="es-ES" dirty="0" err="1">
                <a:solidFill>
                  <a:schemeClr val="accent1">
                    <a:lumMod val="40000"/>
                    <a:lumOff val="60000"/>
                  </a:schemeClr>
                </a:solidFill>
              </a:rPr>
              <a:t>mitochondrial</a:t>
            </a:r>
            <a:r>
              <a:rPr lang="es-ES" dirty="0">
                <a:solidFill>
                  <a:schemeClr val="accent1">
                    <a:lumMod val="40000"/>
                    <a:lumOff val="60000"/>
                  </a:schemeClr>
                </a:solidFill>
              </a:rPr>
              <a:t> </a:t>
            </a:r>
            <a:r>
              <a:rPr lang="es-ES" dirty="0" err="1">
                <a:solidFill>
                  <a:schemeClr val="accent1">
                    <a:lumMod val="40000"/>
                    <a:lumOff val="60000"/>
                  </a:schemeClr>
                </a:solidFill>
              </a:rPr>
              <a:t>inner</a:t>
            </a:r>
            <a:r>
              <a:rPr lang="es-ES" dirty="0">
                <a:solidFill>
                  <a:schemeClr val="accent1">
                    <a:lumMod val="40000"/>
                    <a:lumOff val="60000"/>
                  </a:schemeClr>
                </a:solidFill>
              </a:rPr>
              <a:t> </a:t>
            </a:r>
            <a:r>
              <a:rPr lang="es-ES" dirty="0" err="1">
                <a:solidFill>
                  <a:schemeClr val="accent1">
                    <a:lumMod val="40000"/>
                    <a:lumOff val="60000"/>
                  </a:schemeClr>
                </a:solidFill>
              </a:rPr>
              <a:t>membrane</a:t>
            </a:r>
            <a:endParaRPr lang="es-ES" dirty="0">
              <a:solidFill>
                <a:schemeClr val="accent1">
                  <a:lumMod val="40000"/>
                  <a:lumOff val="60000"/>
                </a:schemeClr>
              </a:solidFill>
            </a:endParaRPr>
          </a:p>
        </p:txBody>
      </p:sp>
    </p:spTree>
    <p:extLst>
      <p:ext uri="{BB962C8B-B14F-4D97-AF65-F5344CB8AC3E}">
        <p14:creationId xmlns:p14="http://schemas.microsoft.com/office/powerpoint/2010/main" val="2973031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632520" y="1077772"/>
            <a:ext cx="2448272" cy="553998"/>
          </a:xfrm>
          <a:prstGeom prst="rect">
            <a:avLst/>
          </a:prstGeom>
          <a:noFill/>
        </p:spPr>
        <p:txBody>
          <a:bodyPr wrap="square" rtlCol="0">
            <a:spAutoFit/>
          </a:bodyPr>
          <a:lstStyle/>
          <a:p>
            <a:pPr>
              <a:lnSpc>
                <a:spcPct val="150000"/>
              </a:lnSpc>
            </a:pPr>
            <a:r>
              <a:rPr lang="es-ES" sz="2000" b="1" dirty="0" err="1">
                <a:solidFill>
                  <a:schemeClr val="accent1">
                    <a:lumMod val="75000"/>
                  </a:schemeClr>
                </a:solidFill>
              </a:rPr>
              <a:t>Enrichment</a:t>
            </a:r>
            <a:r>
              <a:rPr lang="es-ES" sz="2000" b="1" dirty="0">
                <a:solidFill>
                  <a:schemeClr val="accent1">
                    <a:lumMod val="75000"/>
                  </a:schemeClr>
                </a:solidFill>
              </a:rPr>
              <a:t> </a:t>
            </a:r>
            <a:r>
              <a:rPr lang="es-ES" sz="2000" b="1" dirty="0" err="1">
                <a:solidFill>
                  <a:schemeClr val="accent1">
                    <a:lumMod val="75000"/>
                  </a:schemeClr>
                </a:solidFill>
              </a:rPr>
              <a:t>Analysis</a:t>
            </a:r>
            <a:endParaRPr lang="es-ES" sz="2000" b="1" dirty="0">
              <a:solidFill>
                <a:schemeClr val="accent1">
                  <a:lumMod val="75000"/>
                </a:schemeClr>
              </a:solidFill>
            </a:endParaRPr>
          </a:p>
        </p:txBody>
      </p:sp>
      <p:pic>
        <p:nvPicPr>
          <p:cNvPr id="4" name="Imagen 3"/>
          <p:cNvPicPr>
            <a:picLocks noChangeAspect="1"/>
          </p:cNvPicPr>
          <p:nvPr/>
        </p:nvPicPr>
        <p:blipFill>
          <a:blip r:embed="rId2"/>
          <a:stretch>
            <a:fillRect/>
          </a:stretch>
        </p:blipFill>
        <p:spPr>
          <a:xfrm>
            <a:off x="2720752" y="2348880"/>
            <a:ext cx="3772426" cy="2819794"/>
          </a:xfrm>
          <a:prstGeom prst="rect">
            <a:avLst/>
          </a:prstGeom>
        </p:spPr>
      </p:pic>
      <p:sp>
        <p:nvSpPr>
          <p:cNvPr id="6" name="CuadroTexto 5"/>
          <p:cNvSpPr txBox="1"/>
          <p:nvPr/>
        </p:nvSpPr>
        <p:spPr>
          <a:xfrm>
            <a:off x="1460612" y="5085184"/>
            <a:ext cx="6984776" cy="400110"/>
          </a:xfrm>
          <a:prstGeom prst="rect">
            <a:avLst/>
          </a:prstGeom>
          <a:noFill/>
        </p:spPr>
        <p:txBody>
          <a:bodyPr wrap="square" rtlCol="0">
            <a:spAutoFit/>
          </a:bodyPr>
          <a:lstStyle/>
          <a:p>
            <a:r>
              <a:rPr lang="en-US" sz="2000" b="1" dirty="0">
                <a:solidFill>
                  <a:schemeClr val="bg1">
                    <a:lumMod val="50000"/>
                  </a:schemeClr>
                </a:solidFill>
              </a:rPr>
              <a:t>Statistical test </a:t>
            </a:r>
            <a:r>
              <a:rPr lang="en-US" dirty="0">
                <a:solidFill>
                  <a:schemeClr val="bg1">
                    <a:lumMod val="50000"/>
                  </a:schemeClr>
                </a:solidFill>
              </a:rPr>
              <a:t>: are there more annotations in gene list than expected?</a:t>
            </a:r>
          </a:p>
        </p:txBody>
      </p:sp>
      <p:sp>
        <p:nvSpPr>
          <p:cNvPr id="7" name="CuadroTexto 6"/>
          <p:cNvSpPr txBox="1"/>
          <p:nvPr/>
        </p:nvSpPr>
        <p:spPr>
          <a:xfrm>
            <a:off x="1064568" y="2447033"/>
            <a:ext cx="2376264" cy="707886"/>
          </a:xfrm>
          <a:prstGeom prst="rect">
            <a:avLst/>
          </a:prstGeom>
          <a:noFill/>
        </p:spPr>
        <p:txBody>
          <a:bodyPr wrap="square" rtlCol="0">
            <a:spAutoFit/>
          </a:bodyPr>
          <a:lstStyle/>
          <a:p>
            <a:r>
              <a:rPr lang="en-US" sz="2000" dirty="0">
                <a:solidFill>
                  <a:schemeClr val="bg1">
                    <a:lumMod val="50000"/>
                  </a:schemeClr>
                </a:solidFill>
              </a:rPr>
              <a:t>Gene list from the experiment</a:t>
            </a:r>
          </a:p>
        </p:txBody>
      </p:sp>
      <p:sp>
        <p:nvSpPr>
          <p:cNvPr id="8" name="CuadroTexto 7"/>
          <p:cNvSpPr txBox="1"/>
          <p:nvPr/>
        </p:nvSpPr>
        <p:spPr>
          <a:xfrm>
            <a:off x="6488020" y="2493199"/>
            <a:ext cx="2736304" cy="1323439"/>
          </a:xfrm>
          <a:prstGeom prst="rect">
            <a:avLst/>
          </a:prstGeom>
          <a:noFill/>
        </p:spPr>
        <p:txBody>
          <a:bodyPr wrap="square" rtlCol="0">
            <a:spAutoFit/>
          </a:bodyPr>
          <a:lstStyle/>
          <a:p>
            <a:r>
              <a:rPr lang="en-US" sz="2000" dirty="0">
                <a:solidFill>
                  <a:schemeClr val="bg1">
                    <a:lumMod val="50000"/>
                  </a:schemeClr>
                </a:solidFill>
              </a:rPr>
              <a:t>All the genes known to be involved in Neurotransmitter signaling</a:t>
            </a:r>
          </a:p>
        </p:txBody>
      </p:sp>
      <p:sp>
        <p:nvSpPr>
          <p:cNvPr id="9" name="CuadroTexto 8"/>
          <p:cNvSpPr txBox="1"/>
          <p:nvPr/>
        </p:nvSpPr>
        <p:spPr>
          <a:xfrm>
            <a:off x="826544" y="1611647"/>
            <a:ext cx="8806975" cy="400110"/>
          </a:xfrm>
          <a:prstGeom prst="rect">
            <a:avLst/>
          </a:prstGeom>
          <a:noFill/>
        </p:spPr>
        <p:txBody>
          <a:bodyPr wrap="square" rtlCol="0">
            <a:spAutoFit/>
          </a:bodyPr>
          <a:lstStyle/>
          <a:p>
            <a:r>
              <a:rPr lang="en-US" sz="2000" dirty="0">
                <a:solidFill>
                  <a:schemeClr val="bg1">
                    <a:lumMod val="50000"/>
                  </a:schemeClr>
                </a:solidFill>
                <a:effectLst>
                  <a:outerShdw blurRad="38100" dist="38100" dir="2700000" algn="tl">
                    <a:srgbClr val="000000">
                      <a:alpha val="43137"/>
                    </a:srgbClr>
                  </a:outerShdw>
                </a:effectLst>
              </a:rPr>
              <a:t>Hypothesis</a:t>
            </a:r>
            <a:r>
              <a:rPr lang="en-US" dirty="0">
                <a:solidFill>
                  <a:schemeClr val="bg1">
                    <a:lumMod val="50000"/>
                  </a:schemeClr>
                </a:solidFill>
              </a:rPr>
              <a:t>: Drug sensitivity in brain cancer is related to reduced neurotransmitter signaling</a:t>
            </a:r>
          </a:p>
        </p:txBody>
      </p:sp>
    </p:spTree>
    <p:extLst>
      <p:ext uri="{BB962C8B-B14F-4D97-AF65-F5344CB8AC3E}">
        <p14:creationId xmlns:p14="http://schemas.microsoft.com/office/powerpoint/2010/main" val="339415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microarrays technology</a:t>
            </a:r>
          </a:p>
        </p:txBody>
      </p:sp>
      <p:pic>
        <p:nvPicPr>
          <p:cNvPr id="10" name="Picture 3"/>
          <p:cNvPicPr>
            <a:picLocks noChangeAspect="1" noChangeArrowheads="1"/>
          </p:cNvPicPr>
          <p:nvPr/>
        </p:nvPicPr>
        <p:blipFill>
          <a:blip r:embed="rId2" cstate="print"/>
          <a:srcRect/>
          <a:stretch>
            <a:fillRect/>
          </a:stretch>
        </p:blipFill>
        <p:spPr bwMode="auto">
          <a:xfrm>
            <a:off x="992560" y="1484784"/>
            <a:ext cx="7344544" cy="4420988"/>
          </a:xfrm>
          <a:prstGeom prst="rect">
            <a:avLst/>
          </a:prstGeom>
          <a:noFill/>
          <a:ln w="9525">
            <a:noFill/>
            <a:round/>
            <a:headEnd/>
            <a:tailEnd/>
          </a:ln>
        </p:spPr>
      </p:pic>
      <p:sp>
        <p:nvSpPr>
          <p:cNvPr id="11" name="6 CuadroTexto"/>
          <p:cNvSpPr txBox="1"/>
          <p:nvPr/>
        </p:nvSpPr>
        <p:spPr>
          <a:xfrm>
            <a:off x="491108" y="1392305"/>
            <a:ext cx="1872208" cy="369332"/>
          </a:xfrm>
          <a:prstGeom prst="rect">
            <a:avLst/>
          </a:prstGeom>
          <a:noFill/>
        </p:spPr>
        <p:txBody>
          <a:bodyPr wrap="square" rtlCol="0">
            <a:spAutoFit/>
          </a:bodyPr>
          <a:lstStyle>
            <a:defPPr>
              <a:defRPr lang="es-ES"/>
            </a:defPPr>
            <a:lvl1pPr algn="ctr" rtl="0" fontAlgn="base">
              <a:spcBef>
                <a:spcPct val="0"/>
              </a:spcBef>
              <a:spcAft>
                <a:spcPct val="0"/>
              </a:spcAft>
              <a:defRPr u="sng" kern="1200">
                <a:solidFill>
                  <a:schemeClr val="tx1"/>
                </a:solidFill>
                <a:latin typeface="Arial" charset="0"/>
                <a:ea typeface="+mn-ea"/>
                <a:cs typeface="+mn-cs"/>
              </a:defRPr>
            </a:lvl1pPr>
            <a:lvl2pPr marL="457200" algn="ctr" rtl="0" fontAlgn="base">
              <a:spcBef>
                <a:spcPct val="0"/>
              </a:spcBef>
              <a:spcAft>
                <a:spcPct val="0"/>
              </a:spcAft>
              <a:defRPr u="sng" kern="1200">
                <a:solidFill>
                  <a:schemeClr val="tx1"/>
                </a:solidFill>
                <a:latin typeface="Arial" charset="0"/>
                <a:ea typeface="+mn-ea"/>
                <a:cs typeface="+mn-cs"/>
              </a:defRPr>
            </a:lvl2pPr>
            <a:lvl3pPr marL="914400" algn="ctr" rtl="0" fontAlgn="base">
              <a:spcBef>
                <a:spcPct val="0"/>
              </a:spcBef>
              <a:spcAft>
                <a:spcPct val="0"/>
              </a:spcAft>
              <a:defRPr u="sng" kern="1200">
                <a:solidFill>
                  <a:schemeClr val="tx1"/>
                </a:solidFill>
                <a:latin typeface="Arial" charset="0"/>
                <a:ea typeface="+mn-ea"/>
                <a:cs typeface="+mn-cs"/>
              </a:defRPr>
            </a:lvl3pPr>
            <a:lvl4pPr marL="1371600" algn="ctr" rtl="0" fontAlgn="base">
              <a:spcBef>
                <a:spcPct val="0"/>
              </a:spcBef>
              <a:spcAft>
                <a:spcPct val="0"/>
              </a:spcAft>
              <a:defRPr u="sng" kern="1200">
                <a:solidFill>
                  <a:schemeClr val="tx1"/>
                </a:solidFill>
                <a:latin typeface="Arial" charset="0"/>
                <a:ea typeface="+mn-ea"/>
                <a:cs typeface="+mn-cs"/>
              </a:defRPr>
            </a:lvl4pPr>
            <a:lvl5pPr marL="1828800" algn="ctr" rtl="0" fontAlgn="base">
              <a:spcBef>
                <a:spcPct val="0"/>
              </a:spcBef>
              <a:spcAft>
                <a:spcPct val="0"/>
              </a:spcAft>
              <a:defRPr u="sng" kern="1200">
                <a:solidFill>
                  <a:schemeClr val="tx1"/>
                </a:solidFill>
                <a:latin typeface="Arial" charset="0"/>
                <a:ea typeface="+mn-ea"/>
                <a:cs typeface="+mn-cs"/>
              </a:defRPr>
            </a:lvl5pPr>
            <a:lvl6pPr marL="2286000" algn="l" defTabSz="914400" rtl="0" eaLnBrk="1" latinLnBrk="0" hangingPunct="1">
              <a:defRPr u="sng" kern="1200">
                <a:solidFill>
                  <a:schemeClr val="tx1"/>
                </a:solidFill>
                <a:latin typeface="Arial" charset="0"/>
                <a:ea typeface="+mn-ea"/>
                <a:cs typeface="+mn-cs"/>
              </a:defRPr>
            </a:lvl6pPr>
            <a:lvl7pPr marL="2743200" algn="l" defTabSz="914400" rtl="0" eaLnBrk="1" latinLnBrk="0" hangingPunct="1">
              <a:defRPr u="sng" kern="1200">
                <a:solidFill>
                  <a:schemeClr val="tx1"/>
                </a:solidFill>
                <a:latin typeface="Arial" charset="0"/>
                <a:ea typeface="+mn-ea"/>
                <a:cs typeface="+mn-cs"/>
              </a:defRPr>
            </a:lvl7pPr>
            <a:lvl8pPr marL="3200400" algn="l" defTabSz="914400" rtl="0" eaLnBrk="1" latinLnBrk="0" hangingPunct="1">
              <a:defRPr u="sng" kern="1200">
                <a:solidFill>
                  <a:schemeClr val="tx1"/>
                </a:solidFill>
                <a:latin typeface="Arial" charset="0"/>
                <a:ea typeface="+mn-ea"/>
                <a:cs typeface="+mn-cs"/>
              </a:defRPr>
            </a:lvl8pPr>
            <a:lvl9pPr marL="3657600" algn="l" defTabSz="914400" rtl="0" eaLnBrk="1" latinLnBrk="0" hangingPunct="1">
              <a:defRPr u="sng" kern="1200">
                <a:solidFill>
                  <a:schemeClr val="tx1"/>
                </a:solidFill>
                <a:latin typeface="Arial" charset="0"/>
                <a:ea typeface="+mn-ea"/>
                <a:cs typeface="+mn-cs"/>
              </a:defRPr>
            </a:lvl9pPr>
          </a:lstStyle>
          <a:p>
            <a:pPr algn="just"/>
            <a:r>
              <a:rPr lang="en-US" b="1" u="none" dirty="0" err="1"/>
              <a:t>Photolitografy</a:t>
            </a:r>
            <a:endParaRPr lang="en-US" b="1" u="none"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632520" y="1513091"/>
            <a:ext cx="7992888" cy="3831818"/>
          </a:xfrm>
          <a:prstGeom prst="rect">
            <a:avLst/>
          </a:prstGeom>
          <a:noFill/>
        </p:spPr>
        <p:txBody>
          <a:bodyPr wrap="square" rtlCol="0">
            <a:spAutoFit/>
          </a:bodyPr>
          <a:lstStyle/>
          <a:p>
            <a:pPr marL="342900" indent="-342900">
              <a:lnSpc>
                <a:spcPct val="150000"/>
              </a:lnSpc>
              <a:buFont typeface="+mj-lt"/>
              <a:buAutoNum type="arabicPeriod"/>
            </a:pPr>
            <a:r>
              <a:rPr lang="en-US" u="sng" dirty="0">
                <a:solidFill>
                  <a:schemeClr val="bg1">
                    <a:lumMod val="50000"/>
                  </a:schemeClr>
                </a:solidFill>
                <a:effectLst>
                  <a:outerShdw blurRad="38100" dist="38100" dir="2700000" algn="tl">
                    <a:srgbClr val="000000">
                      <a:alpha val="43137"/>
                    </a:srgbClr>
                  </a:outerShdw>
                </a:effectLst>
              </a:rPr>
              <a:t>Gene list </a:t>
            </a:r>
            <a:r>
              <a:rPr lang="en-US" dirty="0">
                <a:solidFill>
                  <a:schemeClr val="bg1">
                    <a:lumMod val="50000"/>
                  </a:schemeClr>
                </a:solidFill>
              </a:rPr>
              <a:t>(e.g. expression change &gt; 2-fold)</a:t>
            </a:r>
          </a:p>
          <a:p>
            <a:pPr marL="742950" lvl="1" indent="-285750">
              <a:lnSpc>
                <a:spcPct val="150000"/>
              </a:lnSpc>
              <a:buFont typeface="Arial" panose="020B0604020202020204" pitchFamily="34" charset="0"/>
              <a:buChar char="•"/>
            </a:pPr>
            <a:r>
              <a:rPr lang="en-US" dirty="0">
                <a:solidFill>
                  <a:schemeClr val="bg1">
                    <a:lumMod val="50000"/>
                  </a:schemeClr>
                </a:solidFill>
              </a:rPr>
              <a:t>Answer the question: </a:t>
            </a:r>
            <a:r>
              <a:rPr lang="en-US" b="1" dirty="0">
                <a:solidFill>
                  <a:schemeClr val="bg1">
                    <a:lumMod val="50000"/>
                  </a:schemeClr>
                </a:solidFill>
              </a:rPr>
              <a:t>Are any gene set surprisingly enriched or (depleted) in my gene list?</a:t>
            </a:r>
          </a:p>
          <a:p>
            <a:pPr marL="742950" lvl="1" indent="-285750">
              <a:lnSpc>
                <a:spcPct val="150000"/>
              </a:lnSpc>
              <a:buFont typeface="Arial" panose="020B0604020202020204" pitchFamily="34" charset="0"/>
              <a:buChar char="•"/>
            </a:pPr>
            <a:r>
              <a:rPr lang="en-US" dirty="0">
                <a:solidFill>
                  <a:schemeClr val="bg1">
                    <a:lumMod val="50000"/>
                  </a:schemeClr>
                </a:solidFill>
              </a:rPr>
              <a:t>Statistical test: </a:t>
            </a:r>
            <a:r>
              <a:rPr lang="en-US" b="1" dirty="0">
                <a:solidFill>
                  <a:schemeClr val="bg1">
                    <a:lumMod val="50000"/>
                  </a:schemeClr>
                </a:solidFill>
              </a:rPr>
              <a:t>Fisher’s Exact test (</a:t>
            </a:r>
            <a:r>
              <a:rPr lang="en-US" b="1" dirty="0" err="1">
                <a:solidFill>
                  <a:schemeClr val="bg1">
                    <a:lumMod val="50000"/>
                  </a:schemeClr>
                </a:solidFill>
              </a:rPr>
              <a:t>hypergeometric</a:t>
            </a:r>
            <a:r>
              <a:rPr lang="en-US" b="1" dirty="0">
                <a:solidFill>
                  <a:schemeClr val="bg1">
                    <a:lumMod val="50000"/>
                  </a:schemeClr>
                </a:solidFill>
              </a:rPr>
              <a:t> test)</a:t>
            </a:r>
          </a:p>
          <a:p>
            <a:pPr marL="742950" lvl="1" indent="-285750">
              <a:lnSpc>
                <a:spcPct val="150000"/>
              </a:lnSpc>
              <a:buFont typeface="Arial" panose="020B0604020202020204" pitchFamily="34" charset="0"/>
              <a:buChar char="•"/>
            </a:pPr>
            <a:endParaRPr lang="en-US" b="1" dirty="0">
              <a:solidFill>
                <a:schemeClr val="bg1">
                  <a:lumMod val="50000"/>
                </a:schemeClr>
              </a:solidFill>
            </a:endParaRPr>
          </a:p>
          <a:p>
            <a:pPr marL="342900" indent="-342900">
              <a:lnSpc>
                <a:spcPct val="150000"/>
              </a:lnSpc>
              <a:buFont typeface="+mj-lt"/>
              <a:buAutoNum type="arabicPeriod"/>
            </a:pPr>
            <a:r>
              <a:rPr lang="en-US" u="sng" dirty="0">
                <a:solidFill>
                  <a:schemeClr val="bg1">
                    <a:lumMod val="50000"/>
                  </a:schemeClr>
                </a:solidFill>
                <a:effectLst>
                  <a:outerShdw blurRad="38100" dist="38100" dir="2700000" algn="tl">
                    <a:srgbClr val="000000">
                      <a:alpha val="43137"/>
                    </a:srgbClr>
                  </a:outerShdw>
                </a:effectLst>
              </a:rPr>
              <a:t>Ranked list </a:t>
            </a:r>
            <a:r>
              <a:rPr lang="en-US" dirty="0">
                <a:solidFill>
                  <a:schemeClr val="bg1">
                    <a:lumMod val="50000"/>
                  </a:schemeClr>
                </a:solidFill>
              </a:rPr>
              <a:t>(e.g. by differential expression)</a:t>
            </a:r>
          </a:p>
          <a:p>
            <a:pPr marL="800100" lvl="1" indent="-342900">
              <a:lnSpc>
                <a:spcPct val="150000"/>
              </a:lnSpc>
              <a:buFont typeface="Arial" panose="020B0604020202020204" pitchFamily="34" charset="0"/>
              <a:buChar char="•"/>
            </a:pPr>
            <a:r>
              <a:rPr lang="en-US" dirty="0">
                <a:solidFill>
                  <a:schemeClr val="bg1">
                    <a:lumMod val="50000"/>
                  </a:schemeClr>
                </a:solidFill>
              </a:rPr>
              <a:t>Answer the question: </a:t>
            </a:r>
            <a:r>
              <a:rPr lang="en-US" b="1" dirty="0">
                <a:solidFill>
                  <a:schemeClr val="bg1">
                    <a:lumMod val="50000"/>
                  </a:schemeClr>
                </a:solidFill>
              </a:rPr>
              <a:t>Are any gene set ranked surprisingly high or low in my ranked list of genes?</a:t>
            </a:r>
          </a:p>
          <a:p>
            <a:pPr marL="800100" lvl="1" indent="-342900">
              <a:lnSpc>
                <a:spcPct val="150000"/>
              </a:lnSpc>
              <a:buFont typeface="Arial" panose="020B0604020202020204" pitchFamily="34" charset="0"/>
              <a:buChar char="•"/>
            </a:pPr>
            <a:r>
              <a:rPr lang="en-US" dirty="0">
                <a:solidFill>
                  <a:schemeClr val="bg1">
                    <a:lumMod val="50000"/>
                  </a:schemeClr>
                </a:solidFill>
              </a:rPr>
              <a:t>Statistical test: </a:t>
            </a:r>
            <a:r>
              <a:rPr lang="en-US" dirty="0" err="1">
                <a:solidFill>
                  <a:schemeClr val="bg1">
                    <a:lumMod val="50000"/>
                  </a:schemeClr>
                </a:solidFill>
              </a:rPr>
              <a:t>mininum</a:t>
            </a:r>
            <a:r>
              <a:rPr lang="en-US" dirty="0">
                <a:solidFill>
                  <a:schemeClr val="bg1">
                    <a:lumMod val="50000"/>
                  </a:schemeClr>
                </a:solidFill>
              </a:rPr>
              <a:t> </a:t>
            </a:r>
            <a:r>
              <a:rPr lang="en-US" dirty="0" err="1">
                <a:solidFill>
                  <a:schemeClr val="bg1">
                    <a:lumMod val="50000"/>
                  </a:schemeClr>
                </a:solidFill>
              </a:rPr>
              <a:t>hypergeometric</a:t>
            </a:r>
            <a:r>
              <a:rPr lang="en-US" dirty="0">
                <a:solidFill>
                  <a:schemeClr val="bg1">
                    <a:lumMod val="50000"/>
                  </a:schemeClr>
                </a:solidFill>
              </a:rPr>
              <a:t> test</a:t>
            </a:r>
          </a:p>
        </p:txBody>
      </p:sp>
    </p:spTree>
    <p:extLst>
      <p:ext uri="{BB962C8B-B14F-4D97-AF65-F5344CB8AC3E}">
        <p14:creationId xmlns:p14="http://schemas.microsoft.com/office/powerpoint/2010/main" val="1049299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632520" y="1196752"/>
            <a:ext cx="7992888" cy="369332"/>
          </a:xfrm>
          <a:prstGeom prst="rect">
            <a:avLst/>
          </a:prstGeom>
          <a:noFill/>
        </p:spPr>
        <p:txBody>
          <a:bodyPr wrap="square" rtlCol="0">
            <a:spAutoFit/>
          </a:bodyPr>
          <a:lstStyle/>
          <a:p>
            <a:r>
              <a:rPr lang="es-ES" dirty="0" err="1">
                <a:solidFill>
                  <a:schemeClr val="bg1">
                    <a:lumMod val="50000"/>
                  </a:schemeClr>
                </a:solidFill>
              </a:rPr>
              <a:t>Hypergeometric</a:t>
            </a:r>
            <a:r>
              <a:rPr lang="es-ES" dirty="0">
                <a:solidFill>
                  <a:schemeClr val="bg1">
                    <a:lumMod val="50000"/>
                  </a:schemeClr>
                </a:solidFill>
              </a:rPr>
              <a:t> test</a:t>
            </a:r>
          </a:p>
        </p:txBody>
      </p:sp>
      <p:sp>
        <p:nvSpPr>
          <p:cNvPr id="4" name="AutoShape 5"/>
          <p:cNvSpPr>
            <a:spLocks noChangeArrowheads="1"/>
          </p:cNvSpPr>
          <p:nvPr/>
        </p:nvSpPr>
        <p:spPr bwMode="auto">
          <a:xfrm>
            <a:off x="6532867" y="4519169"/>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6" name="AutoShape 6"/>
          <p:cNvSpPr>
            <a:spLocks noChangeArrowheads="1"/>
          </p:cNvSpPr>
          <p:nvPr/>
        </p:nvSpPr>
        <p:spPr bwMode="auto">
          <a:xfrm>
            <a:off x="7253592" y="4816031"/>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7" name="Text Box 12"/>
          <p:cNvSpPr txBox="1">
            <a:spLocks noChangeArrowheads="1"/>
          </p:cNvSpPr>
          <p:nvPr/>
        </p:nvSpPr>
        <p:spPr bwMode="auto">
          <a:xfrm>
            <a:off x="967092" y="1642619"/>
            <a:ext cx="2447925" cy="915987"/>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(gene expression table)</a:t>
            </a:r>
          </a:p>
        </p:txBody>
      </p:sp>
      <p:sp>
        <p:nvSpPr>
          <p:cNvPr id="8" name="Rectangle 70"/>
          <p:cNvSpPr>
            <a:spLocks noChangeArrowheads="1"/>
          </p:cNvSpPr>
          <p:nvPr/>
        </p:nvSpPr>
        <p:spPr bwMode="auto">
          <a:xfrm>
            <a:off x="1614792" y="2630044"/>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buClrTx/>
              <a:buSzTx/>
              <a:buFontTx/>
              <a:buNone/>
              <a:defRPr/>
            </a:pPr>
            <a:endParaRPr lang="en-US" sz="1800">
              <a:latin typeface="+mn-lt"/>
              <a:ea typeface="+mn-ea"/>
              <a:cs typeface="+mn-cs"/>
            </a:endParaRPr>
          </a:p>
        </p:txBody>
      </p:sp>
      <p:sp>
        <p:nvSpPr>
          <p:cNvPr id="9" name="Line 71"/>
          <p:cNvSpPr>
            <a:spLocks noChangeShapeType="1"/>
          </p:cNvSpPr>
          <p:nvPr/>
        </p:nvSpPr>
        <p:spPr bwMode="auto">
          <a:xfrm>
            <a:off x="1614792" y="2845944"/>
            <a:ext cx="1150938" cy="0"/>
          </a:xfrm>
          <a:prstGeom prst="line">
            <a:avLst/>
          </a:prstGeom>
          <a:noFill/>
          <a:ln w="9525">
            <a:solidFill>
              <a:schemeClr val="tx1"/>
            </a:solidFill>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Line 75"/>
          <p:cNvSpPr>
            <a:spLocks noChangeShapeType="1"/>
          </p:cNvSpPr>
          <p:nvPr/>
        </p:nvSpPr>
        <p:spPr bwMode="auto">
          <a:xfrm>
            <a:off x="1975155" y="2630044"/>
            <a:ext cx="0" cy="2305050"/>
          </a:xfrm>
          <a:prstGeom prst="line">
            <a:avLst/>
          </a:prstGeom>
          <a:noFill/>
          <a:ln w="9525">
            <a:solidFill>
              <a:schemeClr val="tx1"/>
            </a:solidFill>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Line 76"/>
          <p:cNvSpPr>
            <a:spLocks noChangeShapeType="1"/>
          </p:cNvSpPr>
          <p:nvPr/>
        </p:nvSpPr>
        <p:spPr bwMode="auto">
          <a:xfrm>
            <a:off x="2191055" y="2630044"/>
            <a:ext cx="0" cy="2305050"/>
          </a:xfrm>
          <a:prstGeom prst="line">
            <a:avLst/>
          </a:prstGeom>
          <a:noFill/>
          <a:ln w="9525">
            <a:solidFill>
              <a:schemeClr val="tx1"/>
            </a:solidFill>
            <a:prstDash val="dash"/>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Line 77"/>
          <p:cNvSpPr>
            <a:spLocks noChangeShapeType="1"/>
          </p:cNvSpPr>
          <p:nvPr/>
        </p:nvSpPr>
        <p:spPr bwMode="auto">
          <a:xfrm>
            <a:off x="1616380" y="3063431"/>
            <a:ext cx="1152525" cy="0"/>
          </a:xfrm>
          <a:prstGeom prst="line">
            <a:avLst/>
          </a:prstGeom>
          <a:noFill/>
          <a:ln w="9525">
            <a:solidFill>
              <a:schemeClr val="tx1"/>
            </a:solidFill>
            <a:prstDash val="dash"/>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4208767" y="2650681"/>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4208767" y="2650681"/>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AutoShape 81"/>
          <p:cNvSpPr>
            <a:spLocks noChangeArrowheads="1"/>
          </p:cNvSpPr>
          <p:nvPr/>
        </p:nvSpPr>
        <p:spPr bwMode="auto">
          <a:xfrm>
            <a:off x="3272142" y="3587306"/>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buClrTx/>
              <a:buSzTx/>
              <a:buFontTx/>
              <a:buNone/>
              <a:defRPr/>
            </a:pPr>
            <a:endParaRPr lang="en-US" sz="1800">
              <a:latin typeface="+mn-lt"/>
              <a:ea typeface="+mn-ea"/>
              <a:cs typeface="+mn-cs"/>
            </a:endParaRPr>
          </a:p>
        </p:txBody>
      </p:sp>
      <p:sp>
        <p:nvSpPr>
          <p:cNvPr id="16" name="Line 18"/>
          <p:cNvSpPr>
            <a:spLocks noChangeShapeType="1"/>
          </p:cNvSpPr>
          <p:nvPr/>
        </p:nvSpPr>
        <p:spPr bwMode="auto">
          <a:xfrm flipV="1">
            <a:off x="4424667" y="2290319"/>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Text Box 18"/>
          <p:cNvSpPr txBox="1">
            <a:spLocks noChangeArrowheads="1"/>
          </p:cNvSpPr>
          <p:nvPr/>
        </p:nvSpPr>
        <p:spPr bwMode="auto">
          <a:xfrm>
            <a:off x="3488042" y="1571181"/>
            <a:ext cx="2303463" cy="641350"/>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UP-regulated)</a:t>
            </a:r>
          </a:p>
        </p:txBody>
      </p:sp>
      <p:sp>
        <p:nvSpPr>
          <p:cNvPr id="18" name="Text Box 18"/>
          <p:cNvSpPr txBox="1">
            <a:spLocks noChangeArrowheads="1"/>
          </p:cNvSpPr>
          <p:nvPr/>
        </p:nvSpPr>
        <p:spPr bwMode="auto">
          <a:xfrm>
            <a:off x="3200705" y="5251006"/>
            <a:ext cx="2881312" cy="646331"/>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(all genes on the array)</a:t>
            </a:r>
          </a:p>
        </p:txBody>
      </p:sp>
      <p:sp>
        <p:nvSpPr>
          <p:cNvPr id="19" name="Line 20"/>
          <p:cNvSpPr>
            <a:spLocks noChangeShapeType="1"/>
          </p:cNvSpPr>
          <p:nvPr/>
        </p:nvSpPr>
        <p:spPr bwMode="auto">
          <a:xfrm flipH="1">
            <a:off x="4208768" y="4955730"/>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266656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632520" y="1196752"/>
            <a:ext cx="7992888" cy="369332"/>
          </a:xfrm>
          <a:prstGeom prst="rect">
            <a:avLst/>
          </a:prstGeom>
          <a:noFill/>
        </p:spPr>
        <p:txBody>
          <a:bodyPr wrap="square" rtlCol="0">
            <a:spAutoFit/>
          </a:bodyPr>
          <a:lstStyle/>
          <a:p>
            <a:r>
              <a:rPr lang="es-ES" dirty="0" err="1">
                <a:solidFill>
                  <a:schemeClr val="bg1">
                    <a:lumMod val="50000"/>
                  </a:schemeClr>
                </a:solidFill>
              </a:rPr>
              <a:t>Hypergeometric</a:t>
            </a:r>
            <a:r>
              <a:rPr lang="es-ES" dirty="0">
                <a:solidFill>
                  <a:schemeClr val="bg1">
                    <a:lumMod val="50000"/>
                  </a:schemeClr>
                </a:solidFill>
              </a:rPr>
              <a:t> test</a:t>
            </a:r>
          </a:p>
        </p:txBody>
      </p:sp>
      <p:sp>
        <p:nvSpPr>
          <p:cNvPr id="20" name="AutoShape 5"/>
          <p:cNvSpPr>
            <a:spLocks noChangeArrowheads="1"/>
          </p:cNvSpPr>
          <p:nvPr/>
        </p:nvSpPr>
        <p:spPr bwMode="auto">
          <a:xfrm>
            <a:off x="6413004" y="4614779"/>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21" name="AutoShape 6"/>
          <p:cNvSpPr>
            <a:spLocks noChangeArrowheads="1"/>
          </p:cNvSpPr>
          <p:nvPr/>
        </p:nvSpPr>
        <p:spPr bwMode="auto">
          <a:xfrm>
            <a:off x="7133729" y="4911641"/>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22" name="Text Box 12"/>
          <p:cNvSpPr txBox="1">
            <a:spLocks noChangeArrowheads="1"/>
          </p:cNvSpPr>
          <p:nvPr/>
        </p:nvSpPr>
        <p:spPr bwMode="auto">
          <a:xfrm>
            <a:off x="847229" y="1738229"/>
            <a:ext cx="2447925" cy="915987"/>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(gene expression table)</a:t>
            </a:r>
          </a:p>
        </p:txBody>
      </p:sp>
      <p:sp>
        <p:nvSpPr>
          <p:cNvPr id="23" name="Rectangle 70"/>
          <p:cNvSpPr>
            <a:spLocks noChangeArrowheads="1"/>
          </p:cNvSpPr>
          <p:nvPr/>
        </p:nvSpPr>
        <p:spPr bwMode="auto">
          <a:xfrm>
            <a:off x="1494929" y="2725654"/>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buClrTx/>
              <a:buSzTx/>
              <a:buFontTx/>
              <a:buNone/>
              <a:defRPr/>
            </a:pPr>
            <a:endParaRPr lang="en-US" sz="1800">
              <a:latin typeface="+mn-lt"/>
              <a:ea typeface="+mn-ea"/>
              <a:cs typeface="+mn-cs"/>
            </a:endParaRPr>
          </a:p>
        </p:txBody>
      </p:sp>
      <p:sp>
        <p:nvSpPr>
          <p:cNvPr id="24" name="Line 71"/>
          <p:cNvSpPr>
            <a:spLocks noChangeShapeType="1"/>
          </p:cNvSpPr>
          <p:nvPr/>
        </p:nvSpPr>
        <p:spPr bwMode="auto">
          <a:xfrm>
            <a:off x="1494929" y="2941554"/>
            <a:ext cx="1150938" cy="0"/>
          </a:xfrm>
          <a:prstGeom prst="line">
            <a:avLst/>
          </a:prstGeom>
          <a:noFill/>
          <a:ln w="9525">
            <a:solidFill>
              <a:schemeClr val="tx1"/>
            </a:solidFill>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Line 75"/>
          <p:cNvSpPr>
            <a:spLocks noChangeShapeType="1"/>
          </p:cNvSpPr>
          <p:nvPr/>
        </p:nvSpPr>
        <p:spPr bwMode="auto">
          <a:xfrm>
            <a:off x="1855292" y="2725654"/>
            <a:ext cx="0" cy="2305050"/>
          </a:xfrm>
          <a:prstGeom prst="line">
            <a:avLst/>
          </a:prstGeom>
          <a:noFill/>
          <a:ln w="9525">
            <a:solidFill>
              <a:schemeClr val="tx1"/>
            </a:solidFill>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Line 76"/>
          <p:cNvSpPr>
            <a:spLocks noChangeShapeType="1"/>
          </p:cNvSpPr>
          <p:nvPr/>
        </p:nvSpPr>
        <p:spPr bwMode="auto">
          <a:xfrm>
            <a:off x="2071192" y="2725654"/>
            <a:ext cx="0" cy="2305050"/>
          </a:xfrm>
          <a:prstGeom prst="line">
            <a:avLst/>
          </a:prstGeom>
          <a:noFill/>
          <a:ln w="9525">
            <a:solidFill>
              <a:schemeClr val="tx1"/>
            </a:solidFill>
            <a:prstDash val="dash"/>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Line 77"/>
          <p:cNvSpPr>
            <a:spLocks noChangeShapeType="1"/>
          </p:cNvSpPr>
          <p:nvPr/>
        </p:nvSpPr>
        <p:spPr bwMode="auto">
          <a:xfrm>
            <a:off x="1496517" y="3159041"/>
            <a:ext cx="1152525" cy="0"/>
          </a:xfrm>
          <a:prstGeom prst="line">
            <a:avLst/>
          </a:prstGeom>
          <a:noFill/>
          <a:ln w="9525">
            <a:solidFill>
              <a:schemeClr val="tx1"/>
            </a:solidFill>
            <a:prstDash val="dash"/>
            <a:round/>
            <a:headEnd/>
            <a:tailEnd/>
          </a:ln>
        </p:spPr>
        <p:txBody>
          <a:bodyP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 name="Rectangle 12"/>
          <p:cNvSpPr>
            <a:spLocks noChangeArrowheads="1"/>
          </p:cNvSpPr>
          <p:nvPr/>
        </p:nvSpPr>
        <p:spPr bwMode="auto">
          <a:xfrm>
            <a:off x="4088904" y="2746291"/>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 name="Rectangle 13"/>
          <p:cNvSpPr>
            <a:spLocks noChangeArrowheads="1"/>
          </p:cNvSpPr>
          <p:nvPr/>
        </p:nvSpPr>
        <p:spPr bwMode="auto">
          <a:xfrm>
            <a:off x="4088904" y="2746291"/>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 name="AutoShape 81"/>
          <p:cNvSpPr>
            <a:spLocks noChangeArrowheads="1"/>
          </p:cNvSpPr>
          <p:nvPr/>
        </p:nvSpPr>
        <p:spPr bwMode="auto">
          <a:xfrm>
            <a:off x="3152279" y="3682916"/>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buClrTx/>
              <a:buSzTx/>
              <a:buFontTx/>
              <a:buNone/>
              <a:defRPr/>
            </a:pPr>
            <a:endParaRPr lang="en-US" sz="1800">
              <a:latin typeface="+mn-lt"/>
              <a:ea typeface="+mn-ea"/>
              <a:cs typeface="+mn-cs"/>
            </a:endParaRPr>
          </a:p>
        </p:txBody>
      </p:sp>
      <p:sp>
        <p:nvSpPr>
          <p:cNvPr id="31" name="AutoShape 81"/>
          <p:cNvSpPr>
            <a:spLocks noChangeArrowheads="1"/>
          </p:cNvSpPr>
          <p:nvPr/>
        </p:nvSpPr>
        <p:spPr bwMode="auto">
          <a:xfrm rot="35475483">
            <a:off x="5899448" y="4052010"/>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buClrTx/>
              <a:buSzTx/>
              <a:buFontTx/>
              <a:buNone/>
              <a:defRPr/>
            </a:pPr>
            <a:endParaRPr lang="en-US" sz="1800">
              <a:latin typeface="+mn-lt"/>
              <a:ea typeface="+mn-ea"/>
              <a:cs typeface="+mn-cs"/>
            </a:endParaRPr>
          </a:p>
        </p:txBody>
      </p:sp>
      <p:sp>
        <p:nvSpPr>
          <p:cNvPr id="32" name="Text Box 18"/>
          <p:cNvSpPr txBox="1">
            <a:spLocks noChangeArrowheads="1"/>
          </p:cNvSpPr>
          <p:nvPr/>
        </p:nvSpPr>
        <p:spPr bwMode="auto">
          <a:xfrm>
            <a:off x="3368179" y="1666791"/>
            <a:ext cx="2303463" cy="641350"/>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UP-regulated)</a:t>
            </a:r>
          </a:p>
        </p:txBody>
      </p:sp>
      <p:sp>
        <p:nvSpPr>
          <p:cNvPr id="33" name="Text Box 18"/>
          <p:cNvSpPr txBox="1">
            <a:spLocks noChangeArrowheads="1"/>
          </p:cNvSpPr>
          <p:nvPr/>
        </p:nvSpPr>
        <p:spPr bwMode="auto">
          <a:xfrm>
            <a:off x="3080842" y="5346616"/>
            <a:ext cx="2881312" cy="646331"/>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(all genes on the array)</a:t>
            </a:r>
          </a:p>
        </p:txBody>
      </p:sp>
      <p:sp>
        <p:nvSpPr>
          <p:cNvPr id="34" name="Oval 25"/>
          <p:cNvSpPr>
            <a:spLocks noChangeArrowheads="1"/>
          </p:cNvSpPr>
          <p:nvPr/>
        </p:nvSpPr>
        <p:spPr bwMode="auto">
          <a:xfrm>
            <a:off x="4304804" y="2819316"/>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Line 26"/>
          <p:cNvSpPr>
            <a:spLocks noChangeShapeType="1"/>
          </p:cNvSpPr>
          <p:nvPr/>
        </p:nvSpPr>
        <p:spPr bwMode="auto">
          <a:xfrm flipV="1">
            <a:off x="5746254" y="3035216"/>
            <a:ext cx="1222375" cy="287338"/>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Text Box 18"/>
          <p:cNvSpPr txBox="1">
            <a:spLocks noChangeArrowheads="1"/>
          </p:cNvSpPr>
          <p:nvPr/>
        </p:nvSpPr>
        <p:spPr bwMode="auto">
          <a:xfrm>
            <a:off x="6497979" y="2635959"/>
            <a:ext cx="2303463" cy="366713"/>
          </a:xfrm>
          <a:prstGeom prst="rect">
            <a:avLst/>
          </a:prstGeom>
          <a:noFill/>
          <a:ln w="9525">
            <a:noFill/>
            <a:miter lim="800000"/>
            <a:headEnd/>
            <a:tailEnd/>
          </a:ln>
        </p:spPr>
        <p:txBody>
          <a:bodyP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p:txBody>
      </p:sp>
      <p:sp>
        <p:nvSpPr>
          <p:cNvPr id="37" name="Line 18"/>
          <p:cNvSpPr>
            <a:spLocks noChangeShapeType="1"/>
          </p:cNvSpPr>
          <p:nvPr/>
        </p:nvSpPr>
        <p:spPr bwMode="auto">
          <a:xfrm flipV="1">
            <a:off x="4304804" y="2385929"/>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Line 20"/>
          <p:cNvSpPr>
            <a:spLocks noChangeShapeType="1"/>
          </p:cNvSpPr>
          <p:nvPr/>
        </p:nvSpPr>
        <p:spPr bwMode="auto">
          <a:xfrm flipH="1">
            <a:off x="4088905" y="5051340"/>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86925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632520" y="1196752"/>
            <a:ext cx="7992888" cy="369332"/>
          </a:xfrm>
          <a:prstGeom prst="rect">
            <a:avLst/>
          </a:prstGeom>
          <a:noFill/>
        </p:spPr>
        <p:txBody>
          <a:bodyPr wrap="square" rtlCol="0">
            <a:spAutoFit/>
          </a:bodyPr>
          <a:lstStyle/>
          <a:p>
            <a:r>
              <a:rPr lang="es-ES" dirty="0" err="1">
                <a:solidFill>
                  <a:schemeClr val="bg1">
                    <a:lumMod val="50000"/>
                  </a:schemeClr>
                </a:solidFill>
              </a:rPr>
              <a:t>Hypergeometric</a:t>
            </a:r>
            <a:r>
              <a:rPr lang="es-ES" dirty="0">
                <a:solidFill>
                  <a:schemeClr val="bg1">
                    <a:lumMod val="50000"/>
                  </a:schemeClr>
                </a:solidFill>
              </a:rPr>
              <a:t> test</a:t>
            </a:r>
          </a:p>
        </p:txBody>
      </p:sp>
      <p:sp>
        <p:nvSpPr>
          <p:cNvPr id="6" name="Rectangle 3"/>
          <p:cNvSpPr>
            <a:spLocks noChangeArrowheads="1"/>
          </p:cNvSpPr>
          <p:nvPr/>
        </p:nvSpPr>
        <p:spPr bwMode="auto">
          <a:xfrm>
            <a:off x="1103313" y="2952750"/>
            <a:ext cx="1223962"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 name="Rectangle 4"/>
          <p:cNvSpPr>
            <a:spLocks noChangeArrowheads="1"/>
          </p:cNvSpPr>
          <p:nvPr/>
        </p:nvSpPr>
        <p:spPr bwMode="auto">
          <a:xfrm>
            <a:off x="1103313" y="2952750"/>
            <a:ext cx="1223962" cy="865187"/>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 name="Text Box 12"/>
          <p:cNvSpPr txBox="1">
            <a:spLocks noChangeArrowheads="1"/>
          </p:cNvSpPr>
          <p:nvPr/>
        </p:nvSpPr>
        <p:spPr bwMode="auto">
          <a:xfrm>
            <a:off x="2689854" y="3035855"/>
            <a:ext cx="1991723" cy="2308324"/>
          </a:xfrm>
          <a:prstGeom prst="rect">
            <a:avLst/>
          </a:prstGeom>
          <a:noFill/>
          <a:ln w="9525">
            <a:noFill/>
            <a:miter lim="800000"/>
            <a:headEnd/>
            <a:tailEnd/>
          </a:ln>
          <a:effectLst/>
        </p:spPr>
        <p:txBody>
          <a:bodyPr wrap="square">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accent1"/>
                </a:solidFill>
              </a:rPr>
              <a:t>The P-value assesses the probability that the overlap is at least as large as observed by </a:t>
            </a:r>
            <a:r>
              <a:rPr lang="en-US" b="1" dirty="0">
                <a:solidFill>
                  <a:schemeClr val="accent1"/>
                </a:solidFill>
              </a:rPr>
              <a:t>random sampling</a:t>
            </a:r>
            <a:r>
              <a:rPr lang="en-US" dirty="0">
                <a:solidFill>
                  <a:schemeClr val="accent1"/>
                </a:solidFill>
              </a:rPr>
              <a:t> </a:t>
            </a:r>
          </a:p>
          <a:p>
            <a:pPr>
              <a:spcBef>
                <a:spcPct val="0"/>
              </a:spcBef>
            </a:pPr>
            <a:r>
              <a:rPr lang="en-US" dirty="0">
                <a:solidFill>
                  <a:schemeClr val="accent1"/>
                </a:solidFill>
              </a:rPr>
              <a:t>the array genes.</a:t>
            </a:r>
          </a:p>
        </p:txBody>
      </p:sp>
      <p:sp>
        <p:nvSpPr>
          <p:cNvPr id="16" name="Rectangle 19" descr="80%"/>
          <p:cNvSpPr>
            <a:spLocks noChangeArrowheads="1"/>
          </p:cNvSpPr>
          <p:nvPr/>
        </p:nvSpPr>
        <p:spPr bwMode="auto">
          <a:xfrm>
            <a:off x="7581900" y="1946275"/>
            <a:ext cx="1223963" cy="863600"/>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Oval 20"/>
          <p:cNvSpPr>
            <a:spLocks noChangeArrowheads="1"/>
          </p:cNvSpPr>
          <p:nvPr/>
        </p:nvSpPr>
        <p:spPr bwMode="auto">
          <a:xfrm>
            <a:off x="7616825" y="2520950"/>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21" descr="80%"/>
          <p:cNvSpPr>
            <a:spLocks noChangeArrowheads="1"/>
          </p:cNvSpPr>
          <p:nvPr/>
        </p:nvSpPr>
        <p:spPr bwMode="auto">
          <a:xfrm>
            <a:off x="7581901" y="4985121"/>
            <a:ext cx="1223962" cy="863600"/>
          </a:xfrm>
          <a:prstGeom prst="rect">
            <a:avLst/>
          </a:prstGeom>
          <a:solidFill>
            <a:srgbClr val="FFFF00"/>
          </a:solidFill>
          <a:ln w="9525">
            <a:solidFill>
              <a:schemeClr val="tx1"/>
            </a:solidFill>
            <a:prstDash val="solid"/>
            <a:miter lim="800000"/>
            <a:headEnd/>
            <a:tailEn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Oval 22"/>
          <p:cNvSpPr>
            <a:spLocks noChangeArrowheads="1"/>
          </p:cNvSpPr>
          <p:nvPr/>
        </p:nvSpPr>
        <p:spPr bwMode="auto">
          <a:xfrm>
            <a:off x="7581900" y="5019168"/>
            <a:ext cx="1223962" cy="1008000"/>
          </a:xfrm>
          <a:prstGeom prst="ellipse">
            <a:avLst/>
          </a:prstGeom>
          <a:solidFill>
            <a:srgbClr val="3366FF">
              <a:alpha val="39999"/>
            </a:srgbClr>
          </a:solidFill>
          <a:ln w="9525">
            <a:solidFill>
              <a:schemeClr val="tx1"/>
            </a:solidFill>
            <a:prstDash val="solid"/>
            <a:round/>
            <a:headEnd/>
            <a:tailEnd/>
          </a:ln>
          <a:effectLst/>
        </p:spPr>
        <p:txBody>
          <a:bodyPr wrap="squar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Line 23"/>
          <p:cNvSpPr>
            <a:spLocks noChangeShapeType="1"/>
          </p:cNvSpPr>
          <p:nvPr/>
        </p:nvSpPr>
        <p:spPr bwMode="auto">
          <a:xfrm flipV="1">
            <a:off x="7258050" y="2881312"/>
            <a:ext cx="287338" cy="865188"/>
          </a:xfrm>
          <a:prstGeom prst="line">
            <a:avLst/>
          </a:prstGeom>
          <a:noFill/>
          <a:ln w="9525">
            <a:solidFill>
              <a:schemeClr val="tx1"/>
            </a:solidFill>
            <a:round/>
            <a:headEnd/>
            <a:tailEnd type="triangle" w="med" len="med"/>
          </a:ln>
          <a:effectLst/>
        </p:spPr>
        <p:txBody>
          <a:bodyPr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Line 24"/>
          <p:cNvSpPr>
            <a:spLocks noChangeShapeType="1"/>
          </p:cNvSpPr>
          <p:nvPr/>
        </p:nvSpPr>
        <p:spPr bwMode="auto">
          <a:xfrm>
            <a:off x="7185025" y="4610100"/>
            <a:ext cx="276356" cy="409068"/>
          </a:xfrm>
          <a:prstGeom prst="line">
            <a:avLst/>
          </a:prstGeom>
          <a:noFill/>
          <a:ln w="9525">
            <a:solidFill>
              <a:schemeClr val="tx1"/>
            </a:solidFill>
            <a:prstDash val="solid"/>
            <a:round/>
            <a:headEnd/>
            <a:tailEnd type="triangle" w="med" len="med"/>
          </a:ln>
          <a:effectLst/>
        </p:spPr>
        <p:txBody>
          <a:bodyPr wrap="squar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Line 26"/>
          <p:cNvSpPr>
            <a:spLocks noChangeShapeType="1"/>
          </p:cNvSpPr>
          <p:nvPr/>
        </p:nvSpPr>
        <p:spPr bwMode="auto">
          <a:xfrm>
            <a:off x="6140450" y="4178300"/>
            <a:ext cx="142875" cy="0"/>
          </a:xfrm>
          <a:prstGeom prst="line">
            <a:avLst/>
          </a:prstGeom>
          <a:noFill/>
          <a:ln w="9525">
            <a:solidFill>
              <a:schemeClr val="tx1"/>
            </a:solidFill>
            <a:round/>
            <a:headEnd/>
            <a:tailEnd type="triangle" w="med" len="med"/>
          </a:ln>
          <a:effectLst/>
        </p:spPr>
        <p:txBody>
          <a:bodyPr wrap="non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7"/>
          <p:cNvSpPr/>
          <p:nvPr/>
        </p:nvSpPr>
        <p:spPr>
          <a:xfrm>
            <a:off x="838200" y="2059285"/>
            <a:ext cx="5938837" cy="461665"/>
          </a:xfrm>
          <a:prstGeom prst="rect">
            <a:avLst/>
          </a:prstGeom>
          <a:solidFill>
            <a:schemeClr val="bg2"/>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0"/>
              </a:spcBef>
            </a:pPr>
            <a:r>
              <a:rPr lang="en-US" sz="2400" b="1" dirty="0"/>
              <a:t>The output of an enrichment test is a </a:t>
            </a:r>
            <a:r>
              <a:rPr lang="en-US" sz="2400" b="1" i="1" dirty="0"/>
              <a:t>P-value</a:t>
            </a:r>
          </a:p>
        </p:txBody>
      </p:sp>
      <p:pic>
        <p:nvPicPr>
          <p:cNvPr id="3" name="Imagen 2"/>
          <p:cNvPicPr>
            <a:picLocks noChangeAspect="1"/>
          </p:cNvPicPr>
          <p:nvPr/>
        </p:nvPicPr>
        <p:blipFill>
          <a:blip r:embed="rId2"/>
          <a:stretch>
            <a:fillRect/>
          </a:stretch>
        </p:blipFill>
        <p:spPr>
          <a:xfrm>
            <a:off x="4551940" y="2908806"/>
            <a:ext cx="1552792" cy="2772162"/>
          </a:xfrm>
          <a:prstGeom prst="rect">
            <a:avLst/>
          </a:prstGeom>
        </p:spPr>
      </p:pic>
      <p:sp>
        <p:nvSpPr>
          <p:cNvPr id="25" name="Oval 5"/>
          <p:cNvSpPr>
            <a:spLocks noChangeArrowheads="1"/>
          </p:cNvSpPr>
          <p:nvPr/>
        </p:nvSpPr>
        <p:spPr bwMode="auto">
          <a:xfrm>
            <a:off x="1333729" y="3035855"/>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26" name="Picture 18" descr="L1_Dice"/>
          <p:cNvPicPr>
            <a:picLocks noChangeAspect="1" noChangeArrowheads="1"/>
          </p:cNvPicPr>
          <p:nvPr/>
        </p:nvPicPr>
        <p:blipFill>
          <a:blip r:embed="rId3"/>
          <a:srcRect r="755"/>
          <a:stretch>
            <a:fillRect/>
          </a:stretch>
        </p:blipFill>
        <p:spPr bwMode="auto">
          <a:xfrm>
            <a:off x="6297678" y="3793618"/>
            <a:ext cx="1133475" cy="855663"/>
          </a:xfrm>
          <a:prstGeom prst="rect">
            <a:avLst/>
          </a:prstGeom>
          <a:noFill/>
        </p:spPr>
      </p:pic>
      <p:sp>
        <p:nvSpPr>
          <p:cNvPr id="27" name="Rectángulo 26"/>
          <p:cNvSpPr/>
          <p:nvPr/>
        </p:nvSpPr>
        <p:spPr>
          <a:xfrm>
            <a:off x="7616825" y="1125617"/>
            <a:ext cx="2039698" cy="738664"/>
          </a:xfrm>
          <a:prstGeom prst="rect">
            <a:avLst/>
          </a:prstGeom>
        </p:spPr>
        <p:txBody>
          <a:bodyPr wrap="square">
            <a:spAutoFit/>
          </a:bodyPr>
          <a:lstStyle/>
          <a:p>
            <a:r>
              <a:rPr lang="en-GB" sz="1400" dirty="0"/>
              <a:t>Random samples of array genes (quite probable to get by chance) </a:t>
            </a:r>
            <a:endParaRPr lang="es-ES" sz="1400" dirty="0"/>
          </a:p>
        </p:txBody>
      </p:sp>
      <p:sp>
        <p:nvSpPr>
          <p:cNvPr id="28" name="Rectángulo 27"/>
          <p:cNvSpPr/>
          <p:nvPr/>
        </p:nvSpPr>
        <p:spPr>
          <a:xfrm>
            <a:off x="5844566" y="5830327"/>
            <a:ext cx="2039698" cy="523220"/>
          </a:xfrm>
          <a:prstGeom prst="rect">
            <a:avLst/>
          </a:prstGeom>
        </p:spPr>
        <p:txBody>
          <a:bodyPr wrap="square">
            <a:spAutoFit/>
          </a:bodyPr>
          <a:lstStyle/>
          <a:p>
            <a:r>
              <a:rPr lang="en-GB" sz="1400" dirty="0"/>
              <a:t>Overlap very improbable to get by chance</a:t>
            </a:r>
            <a:endParaRPr lang="es-ES" sz="1400" dirty="0"/>
          </a:p>
        </p:txBody>
      </p:sp>
    </p:spTree>
    <p:extLst>
      <p:ext uri="{BB962C8B-B14F-4D97-AF65-F5344CB8AC3E}">
        <p14:creationId xmlns:p14="http://schemas.microsoft.com/office/powerpoint/2010/main" val="3619001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632520" y="1196752"/>
            <a:ext cx="7992888" cy="3788858"/>
          </a:xfrm>
          <a:prstGeom prst="rect">
            <a:avLst/>
          </a:prstGeom>
          <a:noFill/>
        </p:spPr>
        <p:txBody>
          <a:bodyPr wrap="square" rtlCol="0">
            <a:spAutoFit/>
          </a:bodyPr>
          <a:lstStyle/>
          <a:p>
            <a:pPr>
              <a:lnSpc>
                <a:spcPct val="150000"/>
              </a:lnSpc>
            </a:pPr>
            <a:r>
              <a:rPr lang="es-ES" dirty="0" err="1">
                <a:solidFill>
                  <a:schemeClr val="bg1">
                    <a:lumMod val="50000"/>
                  </a:schemeClr>
                </a:solidFill>
              </a:rPr>
              <a:t>Recipe</a:t>
            </a:r>
            <a:r>
              <a:rPr lang="es-ES" dirty="0">
                <a:solidFill>
                  <a:schemeClr val="bg1">
                    <a:lumMod val="50000"/>
                  </a:schemeClr>
                </a:solidFill>
              </a:rPr>
              <a:t> </a:t>
            </a:r>
            <a:r>
              <a:rPr lang="es-ES" dirty="0" err="1">
                <a:solidFill>
                  <a:schemeClr val="bg1">
                    <a:lumMod val="50000"/>
                  </a:schemeClr>
                </a:solidFill>
              </a:rPr>
              <a:t>for</a:t>
            </a:r>
            <a:r>
              <a:rPr lang="es-ES" dirty="0">
                <a:solidFill>
                  <a:schemeClr val="bg1">
                    <a:lumMod val="50000"/>
                  </a:schemeClr>
                </a:solidFill>
              </a:rPr>
              <a:t> gene </a:t>
            </a:r>
            <a:r>
              <a:rPr lang="es-ES" dirty="0" err="1">
                <a:solidFill>
                  <a:schemeClr val="bg1">
                    <a:lumMod val="50000"/>
                  </a:schemeClr>
                </a:solidFill>
              </a:rPr>
              <a:t>list</a:t>
            </a:r>
            <a:r>
              <a:rPr lang="es-ES" dirty="0">
                <a:solidFill>
                  <a:schemeClr val="bg1">
                    <a:lumMod val="50000"/>
                  </a:schemeClr>
                </a:solidFill>
              </a:rPr>
              <a:t> </a:t>
            </a:r>
            <a:r>
              <a:rPr lang="es-ES" dirty="0" err="1">
                <a:solidFill>
                  <a:schemeClr val="bg1">
                    <a:lumMod val="50000"/>
                  </a:schemeClr>
                </a:solidFill>
              </a:rPr>
              <a:t>enrichment</a:t>
            </a:r>
            <a:r>
              <a:rPr lang="es-ES" dirty="0">
                <a:solidFill>
                  <a:schemeClr val="bg1">
                    <a:lumMod val="50000"/>
                  </a:schemeClr>
                </a:solidFill>
              </a:rPr>
              <a:t> test:</a:t>
            </a:r>
          </a:p>
          <a:p>
            <a:pPr>
              <a:lnSpc>
                <a:spcPct val="150000"/>
              </a:lnSpc>
            </a:pPr>
            <a:endParaRPr lang="es-ES" dirty="0">
              <a:solidFill>
                <a:schemeClr val="bg1">
                  <a:lumMod val="50000"/>
                </a:schemeClr>
              </a:solidFill>
            </a:endParaRPr>
          </a:p>
          <a:p>
            <a:pPr marL="800100" lvl="1" indent="-342900">
              <a:lnSpc>
                <a:spcPct val="150000"/>
              </a:lnSpc>
              <a:buFont typeface="+mj-lt"/>
              <a:buAutoNum type="arabicPeriod"/>
            </a:pPr>
            <a:r>
              <a:rPr lang="es-ES" dirty="0">
                <a:solidFill>
                  <a:schemeClr val="bg1">
                    <a:lumMod val="50000"/>
                  </a:schemeClr>
                </a:solidFill>
              </a:rPr>
              <a:t>Define gene </a:t>
            </a:r>
            <a:r>
              <a:rPr lang="es-ES" dirty="0" err="1">
                <a:solidFill>
                  <a:schemeClr val="bg1">
                    <a:lumMod val="50000"/>
                  </a:schemeClr>
                </a:solidFill>
              </a:rPr>
              <a:t>list</a:t>
            </a:r>
            <a:r>
              <a:rPr lang="es-ES" dirty="0">
                <a:solidFill>
                  <a:schemeClr val="bg1">
                    <a:lumMod val="50000"/>
                  </a:schemeClr>
                </a:solidFill>
              </a:rPr>
              <a:t> (</a:t>
            </a:r>
            <a:r>
              <a:rPr lang="es-ES" dirty="0" err="1">
                <a:solidFill>
                  <a:schemeClr val="bg1">
                    <a:lumMod val="50000"/>
                  </a:schemeClr>
                </a:solidFill>
              </a:rPr>
              <a:t>e.g</a:t>
            </a:r>
            <a:r>
              <a:rPr lang="es-ES" dirty="0">
                <a:solidFill>
                  <a:schemeClr val="bg1">
                    <a:lumMod val="50000"/>
                  </a:schemeClr>
                </a:solidFill>
              </a:rPr>
              <a:t>. FC &gt;3) and </a:t>
            </a:r>
            <a:r>
              <a:rPr lang="es-ES" dirty="0" err="1">
                <a:solidFill>
                  <a:schemeClr val="bg1">
                    <a:lumMod val="50000"/>
                  </a:schemeClr>
                </a:solidFill>
              </a:rPr>
              <a:t>background</a:t>
            </a:r>
            <a:r>
              <a:rPr lang="es-ES" dirty="0">
                <a:solidFill>
                  <a:schemeClr val="bg1">
                    <a:lumMod val="50000"/>
                  </a:schemeClr>
                </a:solidFill>
              </a:rPr>
              <a:t> </a:t>
            </a:r>
            <a:r>
              <a:rPr lang="es-ES" dirty="0" err="1">
                <a:solidFill>
                  <a:schemeClr val="bg1">
                    <a:lumMod val="50000"/>
                  </a:schemeClr>
                </a:solidFill>
              </a:rPr>
              <a:t>list</a:t>
            </a:r>
            <a:r>
              <a:rPr lang="es-ES" dirty="0">
                <a:solidFill>
                  <a:schemeClr val="bg1">
                    <a:lumMod val="50000"/>
                  </a:schemeClr>
                </a:solidFill>
              </a:rPr>
              <a:t> (</a:t>
            </a:r>
            <a:r>
              <a:rPr lang="es-ES" dirty="0" err="1">
                <a:solidFill>
                  <a:schemeClr val="bg1">
                    <a:lumMod val="50000"/>
                  </a:schemeClr>
                </a:solidFill>
              </a:rPr>
              <a:t>e.g</a:t>
            </a:r>
            <a:r>
              <a:rPr lang="es-ES" dirty="0">
                <a:solidFill>
                  <a:schemeClr val="bg1">
                    <a:lumMod val="50000"/>
                  </a:schemeClr>
                </a:solidFill>
              </a:rPr>
              <a:t>. </a:t>
            </a:r>
            <a:r>
              <a:rPr lang="es-ES" dirty="0" err="1">
                <a:solidFill>
                  <a:schemeClr val="bg1">
                    <a:lumMod val="50000"/>
                  </a:schemeClr>
                </a:solidFill>
              </a:rPr>
              <a:t>all</a:t>
            </a:r>
            <a:r>
              <a:rPr lang="es-ES" dirty="0">
                <a:solidFill>
                  <a:schemeClr val="bg1">
                    <a:lumMod val="50000"/>
                  </a:schemeClr>
                </a:solidFill>
              </a:rPr>
              <a:t> genes in </a:t>
            </a:r>
            <a:r>
              <a:rPr lang="es-ES" dirty="0" err="1">
                <a:solidFill>
                  <a:schemeClr val="bg1">
                    <a:lumMod val="50000"/>
                  </a:schemeClr>
                </a:solidFill>
              </a:rPr>
              <a:t>the</a:t>
            </a:r>
            <a:r>
              <a:rPr lang="es-ES" dirty="0">
                <a:solidFill>
                  <a:schemeClr val="bg1">
                    <a:lumMod val="50000"/>
                  </a:schemeClr>
                </a:solidFill>
              </a:rPr>
              <a:t> </a:t>
            </a:r>
            <a:r>
              <a:rPr lang="es-ES" dirty="0" err="1">
                <a:solidFill>
                  <a:schemeClr val="bg1">
                    <a:lumMod val="50000"/>
                  </a:schemeClr>
                </a:solidFill>
              </a:rPr>
              <a:t>array</a:t>
            </a:r>
            <a:r>
              <a:rPr lang="es-ES" dirty="0">
                <a:solidFill>
                  <a:schemeClr val="bg1">
                    <a:lumMod val="50000"/>
                  </a:schemeClr>
                </a:solidFill>
              </a:rPr>
              <a:t>)</a:t>
            </a:r>
          </a:p>
          <a:p>
            <a:pPr marL="800100" lvl="1" indent="-342900">
              <a:lnSpc>
                <a:spcPct val="150000"/>
              </a:lnSpc>
              <a:buFont typeface="+mj-lt"/>
              <a:buAutoNum type="arabicPeriod"/>
            </a:pPr>
            <a:endParaRPr lang="es-ES" dirty="0">
              <a:solidFill>
                <a:schemeClr val="bg1">
                  <a:lumMod val="50000"/>
                </a:schemeClr>
              </a:solidFill>
            </a:endParaRPr>
          </a:p>
          <a:p>
            <a:pPr marL="800100" lvl="1" indent="-342900">
              <a:lnSpc>
                <a:spcPct val="150000"/>
              </a:lnSpc>
              <a:buFont typeface="+mj-lt"/>
              <a:buAutoNum type="arabicPeriod"/>
            </a:pPr>
            <a:r>
              <a:rPr lang="es-ES" dirty="0" err="1">
                <a:solidFill>
                  <a:schemeClr val="bg1">
                    <a:lumMod val="50000"/>
                  </a:schemeClr>
                </a:solidFill>
              </a:rPr>
              <a:t>Select</a:t>
            </a:r>
            <a:r>
              <a:rPr lang="es-ES" dirty="0">
                <a:solidFill>
                  <a:schemeClr val="bg1">
                    <a:lumMod val="50000"/>
                  </a:schemeClr>
                </a:solidFill>
              </a:rPr>
              <a:t> gene sets to test </a:t>
            </a:r>
            <a:r>
              <a:rPr lang="es-ES" dirty="0" err="1">
                <a:solidFill>
                  <a:schemeClr val="bg1">
                    <a:lumMod val="50000"/>
                  </a:schemeClr>
                </a:solidFill>
              </a:rPr>
              <a:t>for</a:t>
            </a:r>
            <a:r>
              <a:rPr lang="es-ES" dirty="0">
                <a:solidFill>
                  <a:schemeClr val="bg1">
                    <a:lumMod val="50000"/>
                  </a:schemeClr>
                </a:solidFill>
              </a:rPr>
              <a:t> </a:t>
            </a:r>
            <a:r>
              <a:rPr lang="es-ES" dirty="0" err="1">
                <a:solidFill>
                  <a:schemeClr val="bg1">
                    <a:lumMod val="50000"/>
                  </a:schemeClr>
                </a:solidFill>
              </a:rPr>
              <a:t>enrichment</a:t>
            </a:r>
            <a:endParaRPr lang="es-ES" dirty="0">
              <a:solidFill>
                <a:schemeClr val="bg1">
                  <a:lumMod val="50000"/>
                </a:schemeClr>
              </a:solidFill>
            </a:endParaRPr>
          </a:p>
          <a:p>
            <a:pPr marL="800100" lvl="1" indent="-342900">
              <a:lnSpc>
                <a:spcPct val="150000"/>
              </a:lnSpc>
              <a:buFont typeface="+mj-lt"/>
              <a:buAutoNum type="arabicPeriod"/>
            </a:pPr>
            <a:endParaRPr lang="es-ES" dirty="0">
              <a:solidFill>
                <a:schemeClr val="bg1">
                  <a:lumMod val="50000"/>
                </a:schemeClr>
              </a:solidFill>
            </a:endParaRPr>
          </a:p>
          <a:p>
            <a:pPr marL="800100" lvl="1" indent="-342900">
              <a:lnSpc>
                <a:spcPct val="150000"/>
              </a:lnSpc>
              <a:buFont typeface="+mj-lt"/>
              <a:buAutoNum type="arabicPeriod"/>
            </a:pPr>
            <a:r>
              <a:rPr lang="es-ES" dirty="0">
                <a:solidFill>
                  <a:schemeClr val="bg1">
                    <a:lumMod val="50000"/>
                  </a:schemeClr>
                </a:solidFill>
              </a:rPr>
              <a:t>Run </a:t>
            </a:r>
            <a:r>
              <a:rPr lang="es-ES" dirty="0" err="1">
                <a:solidFill>
                  <a:schemeClr val="bg1">
                    <a:lumMod val="50000"/>
                  </a:schemeClr>
                </a:solidFill>
              </a:rPr>
              <a:t>enrichment</a:t>
            </a:r>
            <a:r>
              <a:rPr lang="es-ES" dirty="0">
                <a:solidFill>
                  <a:schemeClr val="bg1">
                    <a:lumMod val="50000"/>
                  </a:schemeClr>
                </a:solidFill>
              </a:rPr>
              <a:t> test and </a:t>
            </a:r>
            <a:r>
              <a:rPr lang="es-ES" dirty="0" err="1">
                <a:solidFill>
                  <a:schemeClr val="bg1">
                    <a:lumMod val="50000"/>
                  </a:schemeClr>
                </a:solidFill>
              </a:rPr>
              <a:t>adjust</a:t>
            </a:r>
            <a:r>
              <a:rPr lang="es-ES" dirty="0">
                <a:solidFill>
                  <a:schemeClr val="bg1">
                    <a:lumMod val="50000"/>
                  </a:schemeClr>
                </a:solidFill>
              </a:rPr>
              <a:t> </a:t>
            </a:r>
            <a:r>
              <a:rPr lang="es-ES" dirty="0" err="1">
                <a:solidFill>
                  <a:schemeClr val="bg1">
                    <a:lumMod val="50000"/>
                  </a:schemeClr>
                </a:solidFill>
              </a:rPr>
              <a:t>for</a:t>
            </a:r>
            <a:r>
              <a:rPr lang="es-ES" dirty="0">
                <a:solidFill>
                  <a:schemeClr val="bg1">
                    <a:lumMod val="50000"/>
                  </a:schemeClr>
                </a:solidFill>
              </a:rPr>
              <a:t> </a:t>
            </a:r>
            <a:r>
              <a:rPr lang="es-ES" dirty="0" err="1">
                <a:solidFill>
                  <a:schemeClr val="bg1">
                    <a:lumMod val="50000"/>
                  </a:schemeClr>
                </a:solidFill>
              </a:rPr>
              <a:t>multiple</a:t>
            </a:r>
            <a:r>
              <a:rPr lang="es-ES" dirty="0">
                <a:solidFill>
                  <a:schemeClr val="bg1">
                    <a:lumMod val="50000"/>
                  </a:schemeClr>
                </a:solidFill>
              </a:rPr>
              <a:t> </a:t>
            </a:r>
            <a:r>
              <a:rPr lang="es-ES" dirty="0" err="1">
                <a:solidFill>
                  <a:schemeClr val="bg1">
                    <a:lumMod val="50000"/>
                  </a:schemeClr>
                </a:solidFill>
              </a:rPr>
              <a:t>testing</a:t>
            </a:r>
            <a:r>
              <a:rPr lang="es-ES" dirty="0">
                <a:solidFill>
                  <a:schemeClr val="bg1">
                    <a:lumMod val="50000"/>
                  </a:schemeClr>
                </a:solidFill>
              </a:rPr>
              <a:t> </a:t>
            </a:r>
            <a:r>
              <a:rPr lang="es-ES" dirty="0" err="1">
                <a:solidFill>
                  <a:schemeClr val="bg1">
                    <a:lumMod val="50000"/>
                  </a:schemeClr>
                </a:solidFill>
              </a:rPr>
              <a:t>if</a:t>
            </a:r>
            <a:r>
              <a:rPr lang="es-ES" dirty="0">
                <a:solidFill>
                  <a:schemeClr val="bg1">
                    <a:lumMod val="50000"/>
                  </a:schemeClr>
                </a:solidFill>
              </a:rPr>
              <a:t> </a:t>
            </a:r>
            <a:r>
              <a:rPr lang="es-ES" dirty="0" err="1">
                <a:solidFill>
                  <a:schemeClr val="bg1">
                    <a:lumMod val="50000"/>
                  </a:schemeClr>
                </a:solidFill>
              </a:rPr>
              <a:t>necessary</a:t>
            </a:r>
            <a:endParaRPr lang="es-ES" dirty="0">
              <a:solidFill>
                <a:schemeClr val="bg1">
                  <a:lumMod val="50000"/>
                </a:schemeClr>
              </a:solidFill>
            </a:endParaRPr>
          </a:p>
          <a:p>
            <a:pPr marL="800100" lvl="1" indent="-342900">
              <a:lnSpc>
                <a:spcPct val="150000"/>
              </a:lnSpc>
              <a:buFont typeface="+mj-lt"/>
              <a:buAutoNum type="arabicPeriod"/>
            </a:pPr>
            <a:endParaRPr lang="es-ES" dirty="0">
              <a:solidFill>
                <a:schemeClr val="bg1">
                  <a:lumMod val="50000"/>
                </a:schemeClr>
              </a:solidFill>
            </a:endParaRPr>
          </a:p>
          <a:p>
            <a:pPr marL="800100" lvl="1" indent="-342900">
              <a:lnSpc>
                <a:spcPct val="150000"/>
              </a:lnSpc>
              <a:buFont typeface="+mj-lt"/>
              <a:buAutoNum type="arabicPeriod"/>
            </a:pPr>
            <a:r>
              <a:rPr lang="es-ES" dirty="0" err="1">
                <a:solidFill>
                  <a:schemeClr val="bg1">
                    <a:lumMod val="50000"/>
                  </a:schemeClr>
                </a:solidFill>
              </a:rPr>
              <a:t>Interpret</a:t>
            </a:r>
            <a:r>
              <a:rPr lang="es-ES" dirty="0">
                <a:solidFill>
                  <a:schemeClr val="bg1">
                    <a:lumMod val="50000"/>
                  </a:schemeClr>
                </a:solidFill>
              </a:rPr>
              <a:t> </a:t>
            </a:r>
            <a:r>
              <a:rPr lang="es-ES" dirty="0" err="1">
                <a:solidFill>
                  <a:schemeClr val="bg1">
                    <a:lumMod val="50000"/>
                  </a:schemeClr>
                </a:solidFill>
              </a:rPr>
              <a:t>your</a:t>
            </a:r>
            <a:r>
              <a:rPr lang="es-ES" dirty="0">
                <a:solidFill>
                  <a:schemeClr val="bg1">
                    <a:lumMod val="50000"/>
                  </a:schemeClr>
                </a:solidFill>
              </a:rPr>
              <a:t> </a:t>
            </a:r>
            <a:r>
              <a:rPr lang="es-ES" dirty="0" err="1">
                <a:solidFill>
                  <a:schemeClr val="bg1">
                    <a:lumMod val="50000"/>
                  </a:schemeClr>
                </a:solidFill>
              </a:rPr>
              <a:t>enrichments</a:t>
            </a:r>
            <a:endParaRPr lang="es-ES" dirty="0">
              <a:solidFill>
                <a:schemeClr val="bg1">
                  <a:lumMod val="50000"/>
                </a:schemeClr>
              </a:solidFill>
            </a:endParaRPr>
          </a:p>
        </p:txBody>
      </p:sp>
    </p:spTree>
    <p:extLst>
      <p:ext uri="{BB962C8B-B14F-4D97-AF65-F5344CB8AC3E}">
        <p14:creationId xmlns:p14="http://schemas.microsoft.com/office/powerpoint/2010/main" val="2747058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595282" y="1285860"/>
            <a:ext cx="7000924" cy="4929222"/>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microarrays technology (expression Arrays)</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Microarray Data Analysis</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Introduction to Biological Significance</a:t>
            </a:r>
          </a:p>
          <a:p>
            <a:pPr marL="358775" indent="-358775">
              <a:lnSpc>
                <a:spcPct val="150000"/>
              </a:lnSpc>
              <a:buFont typeface="Calibri" pitchFamily="34" charset="0"/>
              <a:buAutoNum type="arabicPeriod"/>
            </a:pPr>
            <a:r>
              <a:rPr lang="en-GB" sz="2000" b="1" dirty="0">
                <a:solidFill>
                  <a:srgbClr val="FF0000"/>
                </a:solidFill>
                <a:latin typeface="Calibri" pitchFamily="34" charset="0"/>
                <a:ea typeface="ＭＳ Ｐゴシック" pitchFamily="34" charset="-128"/>
              </a:rPr>
              <a:t>Example of a </a:t>
            </a:r>
            <a:r>
              <a:rPr lang="en-GB" sz="2000" b="1" dirty="0" err="1">
                <a:solidFill>
                  <a:srgbClr val="FF0000"/>
                </a:solidFill>
                <a:latin typeface="Calibri" pitchFamily="34" charset="0"/>
                <a:ea typeface="ＭＳ Ｐゴシック" pitchFamily="34" charset="-128"/>
              </a:rPr>
              <a:t>microarray</a:t>
            </a:r>
            <a:r>
              <a:rPr lang="en-GB" sz="2000" b="1" dirty="0">
                <a:solidFill>
                  <a:srgbClr val="FF0000"/>
                </a:solidFill>
                <a:latin typeface="Calibri" pitchFamily="34" charset="0"/>
                <a:ea typeface="ＭＳ Ｐゴシック" pitchFamily="34" charset="-128"/>
              </a:rPr>
              <a:t> analysis with R</a:t>
            </a:r>
          </a:p>
          <a:p>
            <a:pPr marL="798875" lvl="1" indent="-358775">
              <a:buFont typeface="Calibri" pitchFamily="34" charset="0"/>
              <a:buAutoNum type="arabicPeriod"/>
            </a:pPr>
            <a:endParaRPr lang="en-GB" sz="1400" dirty="0">
              <a:ea typeface="ＭＳ Ｐゴシック" pitchFamily="34" charset="-128"/>
            </a:endParaRPr>
          </a:p>
          <a:p>
            <a:pPr marL="358775" indent="-358775">
              <a:buFont typeface="Calibri" pitchFamily="34" charset="0"/>
              <a:buAutoNum type="arabicPeriod"/>
            </a:pPr>
            <a:endParaRPr lang="en-GB" sz="2000" dirty="0">
              <a:ea typeface="ＭＳ Ｐゴシック" pitchFamily="34" charset="-128"/>
            </a:endParaRPr>
          </a:p>
        </p:txBody>
      </p:sp>
      <p:sp>
        <p:nvSpPr>
          <p:cNvPr id="3" name="1 Título"/>
          <p:cNvSpPr txBox="1">
            <a:spLocks/>
          </p:cNvSpPr>
          <p:nvPr/>
        </p:nvSpPr>
        <p:spPr>
          <a:xfrm>
            <a:off x="166654" y="642918"/>
            <a:ext cx="8915400" cy="47667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2800" b="1" i="0" u="sng" strike="noStrike" kern="1200" cap="none" spc="0" normalizeH="0" baseline="0" noProof="0" dirty="0">
                <a:ln>
                  <a:noFill/>
                </a:ln>
                <a:solidFill>
                  <a:schemeClr val="accent1"/>
                </a:solidFill>
                <a:effectLst/>
                <a:uLnTx/>
                <a:uFillTx/>
                <a:latin typeface="Calibri" pitchFamily="34" charset="0"/>
                <a:ea typeface="+mj-ea"/>
                <a:cs typeface="+mj-cs"/>
              </a:rPr>
              <a:t>Table of contents</a:t>
            </a:r>
          </a:p>
        </p:txBody>
      </p:sp>
      <p:pic>
        <p:nvPicPr>
          <p:cNvPr id="4" name="Picture 2" descr="http://upci.upmc.edu/cgf/images/img_genome-wide_human.jpg"/>
          <p:cNvPicPr>
            <a:picLocks noChangeAspect="1" noChangeArrowheads="1"/>
          </p:cNvPicPr>
          <p:nvPr/>
        </p:nvPicPr>
        <p:blipFill>
          <a:blip r:embed="rId2" cstate="print"/>
          <a:srcRect/>
          <a:stretch>
            <a:fillRect/>
          </a:stretch>
        </p:blipFill>
        <p:spPr bwMode="auto">
          <a:xfrm>
            <a:off x="1381100" y="3929066"/>
            <a:ext cx="2857500" cy="1647825"/>
          </a:xfrm>
          <a:prstGeom prst="rect">
            <a:avLst/>
          </a:prstGeom>
          <a:noFill/>
        </p:spPr>
      </p:pic>
      <p:pic>
        <p:nvPicPr>
          <p:cNvPr id="5" name="Picture 4" descr="http://previews.123rf.com/images/radiantskies/radiantskies1301/radiantskies130101158/17319708-Abstract-word-cloud-for-Data-analysis-with-related-tags-and-terms-Stock-Photo.jpg"/>
          <p:cNvPicPr>
            <a:picLocks noChangeAspect="1" noChangeArrowheads="1"/>
          </p:cNvPicPr>
          <p:nvPr/>
        </p:nvPicPr>
        <p:blipFill>
          <a:blip r:embed="rId3" cstate="print"/>
          <a:srcRect/>
          <a:stretch>
            <a:fillRect/>
          </a:stretch>
        </p:blipFill>
        <p:spPr bwMode="auto">
          <a:xfrm>
            <a:off x="5524504" y="2571744"/>
            <a:ext cx="3235113" cy="2675190"/>
          </a:xfrm>
          <a:prstGeom prst="rect">
            <a:avLst/>
          </a:prstGeom>
          <a:noFill/>
        </p:spPr>
      </p:pic>
    </p:spTree>
    <p:extLst>
      <p:ext uri="{BB962C8B-B14F-4D97-AF65-F5344CB8AC3E}">
        <p14:creationId xmlns:p14="http://schemas.microsoft.com/office/powerpoint/2010/main" val="3762274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2"/>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10" name="9 CuadroTexto"/>
          <p:cNvSpPr txBox="1"/>
          <p:nvPr/>
        </p:nvSpPr>
        <p:spPr>
          <a:xfrm>
            <a:off x="666720" y="1285860"/>
            <a:ext cx="4357718" cy="369332"/>
          </a:xfrm>
          <a:prstGeom prst="rect">
            <a:avLst/>
          </a:prstGeom>
          <a:noFill/>
        </p:spPr>
        <p:txBody>
          <a:bodyPr wrap="square" rtlCol="0">
            <a:spAutoFit/>
          </a:bodyPr>
          <a:lstStyle/>
          <a:p>
            <a:r>
              <a:rPr lang="en-GB" u="sng" dirty="0">
                <a:solidFill>
                  <a:schemeClr val="bg1">
                    <a:lumMod val="50000"/>
                  </a:schemeClr>
                </a:solidFill>
              </a:rPr>
              <a:t>GENE EXPRESSION ONMIBUS DATABASE</a:t>
            </a:r>
          </a:p>
        </p:txBody>
      </p:sp>
      <p:sp>
        <p:nvSpPr>
          <p:cNvPr id="12" name="11 CuadroTexto"/>
          <p:cNvSpPr txBox="1"/>
          <p:nvPr/>
        </p:nvSpPr>
        <p:spPr>
          <a:xfrm>
            <a:off x="952472" y="1714488"/>
            <a:ext cx="7929618" cy="1711366"/>
          </a:xfrm>
          <a:prstGeom prst="rect">
            <a:avLst/>
          </a:prstGeom>
          <a:noFill/>
        </p:spPr>
        <p:txBody>
          <a:bodyPr wrap="square" rtlCol="0">
            <a:spAutoFit/>
          </a:bodyPr>
          <a:lstStyle/>
          <a:p>
            <a:pPr marL="85725" indent="-85725">
              <a:lnSpc>
                <a:spcPct val="150000"/>
              </a:lnSpc>
              <a:buFont typeface="Arial" pitchFamily="34" charset="0"/>
              <a:buChar char="•"/>
            </a:pPr>
            <a:r>
              <a:rPr lang="en-GB" dirty="0">
                <a:solidFill>
                  <a:schemeClr val="bg1">
                    <a:lumMod val="50000"/>
                  </a:schemeClr>
                </a:solidFill>
              </a:rPr>
              <a:t>Public functional genomic repository from NCBI</a:t>
            </a:r>
          </a:p>
          <a:p>
            <a:pPr marL="85725" indent="-85725">
              <a:lnSpc>
                <a:spcPct val="150000"/>
              </a:lnSpc>
              <a:buFont typeface="Arial" pitchFamily="34" charset="0"/>
              <a:buChar char="•"/>
            </a:pPr>
            <a:r>
              <a:rPr lang="en-GB" dirty="0">
                <a:solidFill>
                  <a:schemeClr val="bg1">
                    <a:lumMod val="50000"/>
                  </a:schemeClr>
                </a:solidFill>
              </a:rPr>
              <a:t>Array and sequence-based data are accepted</a:t>
            </a:r>
          </a:p>
          <a:p>
            <a:pPr marL="117475" indent="-117475">
              <a:lnSpc>
                <a:spcPct val="150000"/>
              </a:lnSpc>
              <a:buFont typeface="Arial" pitchFamily="34" charset="0"/>
              <a:buChar char="•"/>
            </a:pPr>
            <a:r>
              <a:rPr lang="en-GB" dirty="0">
                <a:solidFill>
                  <a:schemeClr val="bg1">
                    <a:lumMod val="50000"/>
                  </a:schemeClr>
                </a:solidFill>
              </a:rPr>
              <a:t>It is mandatory to upload your </a:t>
            </a:r>
            <a:r>
              <a:rPr lang="en-GB" dirty="0" err="1">
                <a:solidFill>
                  <a:schemeClr val="bg1">
                    <a:lumMod val="50000"/>
                  </a:schemeClr>
                </a:solidFill>
              </a:rPr>
              <a:t>microarrays</a:t>
            </a:r>
            <a:r>
              <a:rPr lang="en-GB" dirty="0">
                <a:solidFill>
                  <a:schemeClr val="bg1">
                    <a:lumMod val="50000"/>
                  </a:schemeClr>
                </a:solidFill>
              </a:rPr>
              <a:t> CEL files before publishing any article about them</a:t>
            </a:r>
          </a:p>
        </p:txBody>
      </p:sp>
      <p:pic>
        <p:nvPicPr>
          <p:cNvPr id="28675" name="Picture 3"/>
          <p:cNvPicPr>
            <a:picLocks noChangeAspect="1" noChangeArrowheads="1"/>
          </p:cNvPicPr>
          <p:nvPr/>
        </p:nvPicPr>
        <p:blipFill>
          <a:blip r:embed="rId2" cstate="print"/>
          <a:srcRect/>
          <a:stretch>
            <a:fillRect/>
          </a:stretch>
        </p:blipFill>
        <p:spPr bwMode="auto">
          <a:xfrm>
            <a:off x="6810388" y="1214422"/>
            <a:ext cx="1714512" cy="1051567"/>
          </a:xfrm>
          <a:prstGeom prst="rect">
            <a:avLst/>
          </a:prstGeom>
          <a:noFill/>
          <a:ln w="9525">
            <a:noFill/>
            <a:miter lim="800000"/>
            <a:headEnd/>
            <a:tailEnd/>
          </a:ln>
          <a:effectLst/>
        </p:spPr>
      </p:pic>
      <p:sp>
        <p:nvSpPr>
          <p:cNvPr id="14" name="13 CuadroTexto"/>
          <p:cNvSpPr txBox="1"/>
          <p:nvPr/>
        </p:nvSpPr>
        <p:spPr>
          <a:xfrm>
            <a:off x="881034" y="4000504"/>
            <a:ext cx="8715436" cy="646331"/>
          </a:xfrm>
          <a:prstGeom prst="rect">
            <a:avLst/>
          </a:prstGeom>
          <a:noFill/>
        </p:spPr>
        <p:txBody>
          <a:bodyPr wrap="square" rtlCol="0">
            <a:spAutoFit/>
          </a:bodyPr>
          <a:lstStyle/>
          <a:p>
            <a:r>
              <a:rPr lang="en-GB" dirty="0">
                <a:solidFill>
                  <a:schemeClr val="bg1">
                    <a:lumMod val="50000"/>
                  </a:schemeClr>
                </a:solidFill>
                <a:hlinkClick r:id="rId3"/>
              </a:rPr>
              <a:t>http://www.ncbi.nlm.nih.gov/geo/</a:t>
            </a:r>
            <a:endParaRPr lang="en-GB" dirty="0">
              <a:solidFill>
                <a:schemeClr val="bg1">
                  <a:lumMod val="50000"/>
                </a:schemeClr>
              </a:solidFill>
            </a:endParaRPr>
          </a:p>
          <a:p>
            <a:endParaRPr lang="en-GB" dirty="0">
              <a:solidFill>
                <a:schemeClr val="bg1">
                  <a:lumMod val="5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10" name="9 CuadroTexto"/>
          <p:cNvSpPr txBox="1"/>
          <p:nvPr/>
        </p:nvSpPr>
        <p:spPr>
          <a:xfrm>
            <a:off x="666720" y="1285860"/>
            <a:ext cx="4357718" cy="369332"/>
          </a:xfrm>
          <a:prstGeom prst="rect">
            <a:avLst/>
          </a:prstGeom>
          <a:noFill/>
        </p:spPr>
        <p:txBody>
          <a:bodyPr wrap="square" rtlCol="0">
            <a:spAutoFit/>
          </a:bodyPr>
          <a:lstStyle/>
          <a:p>
            <a:r>
              <a:rPr lang="en-GB" u="sng" dirty="0">
                <a:solidFill>
                  <a:schemeClr val="bg1">
                    <a:lumMod val="50000"/>
                  </a:schemeClr>
                </a:solidFill>
              </a:rPr>
              <a:t>GENE EXPRESSION ONMIBUS DATABASE</a:t>
            </a:r>
          </a:p>
        </p:txBody>
      </p:sp>
      <p:sp>
        <p:nvSpPr>
          <p:cNvPr id="14" name="13 CuadroTexto"/>
          <p:cNvSpPr txBox="1"/>
          <p:nvPr/>
        </p:nvSpPr>
        <p:spPr>
          <a:xfrm>
            <a:off x="666720" y="1785926"/>
            <a:ext cx="8715436" cy="369332"/>
          </a:xfrm>
          <a:prstGeom prst="rect">
            <a:avLst/>
          </a:prstGeom>
          <a:noFill/>
        </p:spPr>
        <p:txBody>
          <a:bodyPr wrap="square" rtlCol="0">
            <a:spAutoFit/>
          </a:bodyPr>
          <a:lstStyle/>
          <a:p>
            <a:r>
              <a:rPr lang="en-GB" dirty="0">
                <a:solidFill>
                  <a:schemeClr val="bg1">
                    <a:lumMod val="50000"/>
                  </a:schemeClr>
                </a:solidFill>
              </a:rPr>
              <a:t>The data for the example: GDS4155 </a:t>
            </a:r>
          </a:p>
        </p:txBody>
      </p:sp>
      <p:pic>
        <p:nvPicPr>
          <p:cNvPr id="29698" name="Picture 2"/>
          <p:cNvPicPr>
            <a:picLocks noChangeAspect="1" noChangeArrowheads="1"/>
          </p:cNvPicPr>
          <p:nvPr/>
        </p:nvPicPr>
        <p:blipFill>
          <a:blip r:embed="rId2" cstate="print">
            <a:lum/>
          </a:blip>
          <a:srcRect/>
          <a:stretch>
            <a:fillRect/>
          </a:stretch>
        </p:blipFill>
        <p:spPr bwMode="auto">
          <a:xfrm>
            <a:off x="5167314" y="1714488"/>
            <a:ext cx="2981325" cy="561975"/>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cstate="print"/>
          <a:srcRect/>
          <a:stretch>
            <a:fillRect/>
          </a:stretch>
        </p:blipFill>
        <p:spPr bwMode="auto">
          <a:xfrm>
            <a:off x="309530" y="2500306"/>
            <a:ext cx="9448800" cy="3238500"/>
          </a:xfrm>
          <a:prstGeom prst="rect">
            <a:avLst/>
          </a:prstGeom>
          <a:noFill/>
          <a:ln w="9525">
            <a:noFill/>
            <a:miter lim="800000"/>
            <a:headEnd/>
            <a:tailEnd/>
          </a:ln>
          <a:effectLst/>
        </p:spPr>
      </p:pic>
      <p:sp>
        <p:nvSpPr>
          <p:cNvPr id="9" name="8 Rectángulo redondeado"/>
          <p:cNvSpPr/>
          <p:nvPr/>
        </p:nvSpPr>
        <p:spPr>
          <a:xfrm>
            <a:off x="2381232" y="4357694"/>
            <a:ext cx="4929222" cy="2857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10 Rectángulo redondeado"/>
          <p:cNvSpPr/>
          <p:nvPr/>
        </p:nvSpPr>
        <p:spPr>
          <a:xfrm>
            <a:off x="5595942" y="5143512"/>
            <a:ext cx="1928826" cy="2857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8 Rectángulo redondeado"/>
          <p:cNvSpPr/>
          <p:nvPr/>
        </p:nvSpPr>
        <p:spPr>
          <a:xfrm>
            <a:off x="1644730" y="3446368"/>
            <a:ext cx="7916781" cy="4112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pic>
        <p:nvPicPr>
          <p:cNvPr id="30722" name="Picture 2"/>
          <p:cNvPicPr>
            <a:picLocks noChangeAspect="1" noChangeArrowheads="1"/>
          </p:cNvPicPr>
          <p:nvPr/>
        </p:nvPicPr>
        <p:blipFill>
          <a:blip r:embed="rId2" cstate="print"/>
          <a:srcRect/>
          <a:stretch>
            <a:fillRect/>
          </a:stretch>
        </p:blipFill>
        <p:spPr bwMode="auto">
          <a:xfrm>
            <a:off x="881034" y="1357298"/>
            <a:ext cx="4500594" cy="3134560"/>
          </a:xfrm>
          <a:prstGeom prst="rect">
            <a:avLst/>
          </a:prstGeom>
          <a:noFill/>
          <a:ln w="9525">
            <a:noFill/>
            <a:miter lim="800000"/>
            <a:headEnd/>
            <a:tailEnd/>
          </a:ln>
          <a:effectLst/>
        </p:spPr>
      </p:pic>
      <p:sp>
        <p:nvSpPr>
          <p:cNvPr id="12" name="11 Rectángulo redondeado"/>
          <p:cNvSpPr/>
          <p:nvPr/>
        </p:nvSpPr>
        <p:spPr>
          <a:xfrm>
            <a:off x="5310190" y="1857364"/>
            <a:ext cx="1428760" cy="1119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INDUCED</a:t>
            </a:r>
          </a:p>
        </p:txBody>
      </p:sp>
      <p:sp>
        <p:nvSpPr>
          <p:cNvPr id="13" name="12 Rectángulo redondeado"/>
          <p:cNvSpPr/>
          <p:nvPr/>
        </p:nvSpPr>
        <p:spPr>
          <a:xfrm>
            <a:off x="5310190" y="3104707"/>
            <a:ext cx="1428760" cy="11815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WT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6" name="5 CuadroTexto"/>
          <p:cNvSpPr txBox="1"/>
          <p:nvPr/>
        </p:nvSpPr>
        <p:spPr>
          <a:xfrm>
            <a:off x="738158" y="1285860"/>
            <a:ext cx="5857916" cy="1338828"/>
          </a:xfrm>
          <a:prstGeom prst="rect">
            <a:avLst/>
          </a:prstGeom>
          <a:noFill/>
        </p:spPr>
        <p:txBody>
          <a:bodyPr wrap="square" rtlCol="0">
            <a:spAutoFit/>
          </a:bodyPr>
          <a:lstStyle/>
          <a:p>
            <a:pPr>
              <a:lnSpc>
                <a:spcPct val="150000"/>
              </a:lnSpc>
            </a:pPr>
            <a:r>
              <a:rPr lang="en-GB" dirty="0">
                <a:solidFill>
                  <a:schemeClr val="bg1">
                    <a:lumMod val="50000"/>
                  </a:schemeClr>
                </a:solidFill>
              </a:rPr>
              <a:t>Two types of files are necessary to begin the data analysis:</a:t>
            </a:r>
          </a:p>
          <a:p>
            <a:pPr marL="800100" lvl="1" indent="-342900">
              <a:lnSpc>
                <a:spcPct val="150000"/>
              </a:lnSpc>
              <a:buFont typeface="+mj-lt"/>
              <a:buAutoNum type="arabicPeriod"/>
            </a:pPr>
            <a:r>
              <a:rPr lang="en-GB" dirty="0">
                <a:solidFill>
                  <a:schemeClr val="bg1">
                    <a:lumMod val="50000"/>
                  </a:schemeClr>
                </a:solidFill>
              </a:rPr>
              <a:t>CEL files</a:t>
            </a:r>
          </a:p>
          <a:p>
            <a:pPr marL="800100" lvl="1" indent="-342900">
              <a:lnSpc>
                <a:spcPct val="150000"/>
              </a:lnSpc>
              <a:buFont typeface="+mj-lt"/>
              <a:buAutoNum type="arabicPeriod"/>
            </a:pPr>
            <a:r>
              <a:rPr lang="en-GB" dirty="0">
                <a:solidFill>
                  <a:schemeClr val="bg1">
                    <a:lumMod val="50000"/>
                  </a:schemeClr>
                </a:solidFill>
              </a:rPr>
              <a:t>Targets file</a:t>
            </a:r>
          </a:p>
        </p:txBody>
      </p:sp>
      <p:pic>
        <p:nvPicPr>
          <p:cNvPr id="31746" name="Picture 2"/>
          <p:cNvPicPr>
            <a:picLocks noChangeAspect="1" noChangeArrowheads="1"/>
          </p:cNvPicPr>
          <p:nvPr/>
        </p:nvPicPr>
        <p:blipFill>
          <a:blip r:embed="rId3" cstate="print"/>
          <a:srcRect/>
          <a:stretch>
            <a:fillRect/>
          </a:stretch>
        </p:blipFill>
        <p:spPr bwMode="auto">
          <a:xfrm>
            <a:off x="5453066" y="1928802"/>
            <a:ext cx="3952875" cy="2609850"/>
          </a:xfrm>
          <a:prstGeom prst="rect">
            <a:avLst/>
          </a:prstGeom>
          <a:noFill/>
          <a:ln w="9525">
            <a:noFill/>
            <a:miter lim="800000"/>
            <a:headEnd/>
            <a:tailEnd/>
          </a:ln>
          <a:effectLst/>
        </p:spPr>
      </p:pic>
      <p:graphicFrame>
        <p:nvGraphicFramePr>
          <p:cNvPr id="9" name="8 Tabla"/>
          <p:cNvGraphicFramePr>
            <a:graphicFrameLocks noGrp="1"/>
          </p:cNvGraphicFramePr>
          <p:nvPr/>
        </p:nvGraphicFramePr>
        <p:xfrm>
          <a:off x="881034" y="3500438"/>
          <a:ext cx="4572032" cy="2289386"/>
        </p:xfrm>
        <a:graphic>
          <a:graphicData uri="http://schemas.openxmlformats.org/drawingml/2006/table">
            <a:tbl>
              <a:tblPr/>
              <a:tblGrid>
                <a:gridCol w="1143008">
                  <a:extLst>
                    <a:ext uri="{9D8B030D-6E8A-4147-A177-3AD203B41FA5}">
                      <a16:colId xmlns:a16="http://schemas.microsoft.com/office/drawing/2014/main" val="20000"/>
                    </a:ext>
                  </a:extLst>
                </a:gridCol>
                <a:gridCol w="1143008">
                  <a:extLst>
                    <a:ext uri="{9D8B030D-6E8A-4147-A177-3AD203B41FA5}">
                      <a16:colId xmlns:a16="http://schemas.microsoft.com/office/drawing/2014/main" val="20001"/>
                    </a:ext>
                  </a:extLst>
                </a:gridCol>
                <a:gridCol w="1143008">
                  <a:extLst>
                    <a:ext uri="{9D8B030D-6E8A-4147-A177-3AD203B41FA5}">
                      <a16:colId xmlns:a16="http://schemas.microsoft.com/office/drawing/2014/main" val="20002"/>
                    </a:ext>
                  </a:extLst>
                </a:gridCol>
                <a:gridCol w="1143008">
                  <a:extLst>
                    <a:ext uri="{9D8B030D-6E8A-4147-A177-3AD203B41FA5}">
                      <a16:colId xmlns:a16="http://schemas.microsoft.com/office/drawing/2014/main" val="20003"/>
                    </a:ext>
                  </a:extLst>
                </a:gridCol>
              </a:tblGrid>
              <a:tr h="191029">
                <a:tc>
                  <a:txBody>
                    <a:bodyPr/>
                    <a:lstStyle/>
                    <a:p>
                      <a:pPr algn="l"/>
                      <a:r>
                        <a:rPr lang="es-ES" sz="1000" dirty="0" err="1">
                          <a:latin typeface="Liberation Sans"/>
                        </a:rPr>
                        <a:t>fileName</a:t>
                      </a:r>
                      <a:endParaRPr lang="es-ES" sz="1000" dirty="0">
                        <a:latin typeface="Liberation Sans"/>
                      </a:endParaRPr>
                    </a:p>
                  </a:txBody>
                  <a:tcPr marL="73378" marR="73378" marT="36689" marB="36689" anchor="ctr">
                    <a:lnL>
                      <a:noFill/>
                    </a:lnL>
                    <a:lnR>
                      <a:noFill/>
                    </a:lnR>
                    <a:lnT>
                      <a:noFill/>
                    </a:lnT>
                    <a:lnB>
                      <a:noFill/>
                    </a:lnB>
                  </a:tcPr>
                </a:tc>
                <a:tc>
                  <a:txBody>
                    <a:bodyPr/>
                    <a:lstStyle/>
                    <a:p>
                      <a:pPr algn="l"/>
                      <a:r>
                        <a:rPr lang="es-ES" sz="1000">
                          <a:latin typeface="Liberation Sans"/>
                        </a:rPr>
                        <a:t>grupos</a:t>
                      </a:r>
                    </a:p>
                  </a:txBody>
                  <a:tcPr marL="73378" marR="73378" marT="36689" marB="36689" anchor="ctr">
                    <a:lnL>
                      <a:noFill/>
                    </a:lnL>
                    <a:lnR>
                      <a:noFill/>
                    </a:lnR>
                    <a:lnT>
                      <a:noFill/>
                    </a:lnT>
                    <a:lnB>
                      <a:noFill/>
                    </a:lnB>
                  </a:tcPr>
                </a:tc>
                <a:tc>
                  <a:txBody>
                    <a:bodyPr/>
                    <a:lstStyle/>
                    <a:p>
                      <a:pPr algn="l"/>
                      <a:r>
                        <a:rPr lang="es-ES" sz="1000">
                          <a:latin typeface="Liberation Sans"/>
                        </a:rPr>
                        <a:t>ShortName</a:t>
                      </a:r>
                    </a:p>
                  </a:txBody>
                  <a:tcPr marL="73378" marR="73378" marT="36689" marB="36689" anchor="ctr">
                    <a:lnL>
                      <a:noFill/>
                    </a:lnL>
                    <a:lnR>
                      <a:noFill/>
                    </a:lnR>
                    <a:lnT>
                      <a:noFill/>
                    </a:lnT>
                    <a:lnB>
                      <a:noFill/>
                    </a:lnB>
                  </a:tcPr>
                </a:tc>
                <a:tc>
                  <a:txBody>
                    <a:bodyPr/>
                    <a:lstStyle/>
                    <a:p>
                      <a:pPr algn="l"/>
                      <a:r>
                        <a:rPr lang="es-ES" sz="1000">
                          <a:latin typeface="Liberation Sans"/>
                        </a:rPr>
                        <a:t>Colors</a:t>
                      </a:r>
                    </a:p>
                  </a:txBody>
                  <a:tcPr marL="73378" marR="73378" marT="36689" marB="36689" anchor="ctr">
                    <a:lnL>
                      <a:noFill/>
                    </a:lnL>
                    <a:lnR>
                      <a:noFill/>
                    </a:lnR>
                    <a:lnT>
                      <a:noFill/>
                    </a:lnT>
                    <a:lnB>
                      <a:noFill/>
                    </a:lnB>
                  </a:tcPr>
                </a:tc>
                <a:extLst>
                  <a:ext uri="{0D108BD9-81ED-4DB2-BD59-A6C34878D82A}">
                    <a16:rowId xmlns:a16="http://schemas.microsoft.com/office/drawing/2014/main" val="10000"/>
                  </a:ext>
                </a:extLst>
              </a:tr>
              <a:tr h="257951">
                <a:tc>
                  <a:txBody>
                    <a:bodyPr/>
                    <a:lstStyle/>
                    <a:p>
                      <a:pPr algn="l"/>
                      <a:r>
                        <a:rPr lang="es-ES" sz="1000" dirty="0">
                          <a:latin typeface="Liberation Sans"/>
                        </a:rPr>
                        <a:t>GSM671653.CEL</a:t>
                      </a:r>
                    </a:p>
                  </a:txBody>
                  <a:tcPr marL="73378" marR="73378" marT="36689" marB="36689" anchor="ctr">
                    <a:lnL>
                      <a:noFill/>
                    </a:lnL>
                    <a:lnR>
                      <a:noFill/>
                    </a:lnR>
                    <a:lnT>
                      <a:noFill/>
                    </a:lnT>
                    <a:lnB>
                      <a:noFill/>
                    </a:lnB>
                  </a:tcPr>
                </a:tc>
                <a:tc>
                  <a:txBody>
                    <a:bodyPr/>
                    <a:lstStyle/>
                    <a:p>
                      <a:pPr algn="l"/>
                      <a:r>
                        <a:rPr lang="es-ES" sz="1000">
                          <a:latin typeface="Liberation Sans"/>
                        </a:rPr>
                        <a:t>Induced</a:t>
                      </a:r>
                    </a:p>
                  </a:txBody>
                  <a:tcPr marL="73378" marR="73378" marT="36689" marB="36689" anchor="ctr">
                    <a:lnL>
                      <a:noFill/>
                    </a:lnL>
                    <a:lnR>
                      <a:noFill/>
                    </a:lnR>
                    <a:lnT>
                      <a:noFill/>
                    </a:lnT>
                    <a:lnB>
                      <a:noFill/>
                    </a:lnB>
                  </a:tcPr>
                </a:tc>
                <a:tc>
                  <a:txBody>
                    <a:bodyPr/>
                    <a:lstStyle/>
                    <a:p>
                      <a:pPr algn="l"/>
                      <a:r>
                        <a:rPr lang="es-ES" sz="1000">
                          <a:latin typeface="Liberation Sans"/>
                        </a:rPr>
                        <a:t>53_Ind</a:t>
                      </a:r>
                    </a:p>
                  </a:txBody>
                  <a:tcPr marL="73378" marR="73378" marT="36689" marB="36689" anchor="ctr">
                    <a:lnL>
                      <a:noFill/>
                    </a:lnL>
                    <a:lnR>
                      <a:noFill/>
                    </a:lnR>
                    <a:lnT>
                      <a:noFill/>
                    </a:lnT>
                    <a:lnB>
                      <a:noFill/>
                    </a:lnB>
                  </a:tcPr>
                </a:tc>
                <a:tc>
                  <a:txBody>
                    <a:bodyPr/>
                    <a:lstStyle/>
                    <a:p>
                      <a:pPr algn="l"/>
                      <a:r>
                        <a:rPr lang="es-ES" sz="1000">
                          <a:latin typeface="Liberation Sans"/>
                        </a:rPr>
                        <a:t>red</a:t>
                      </a:r>
                    </a:p>
                  </a:txBody>
                  <a:tcPr marL="73378" marR="73378" marT="36689" marB="36689" anchor="ctr">
                    <a:lnL>
                      <a:noFill/>
                    </a:lnL>
                    <a:lnR>
                      <a:noFill/>
                    </a:lnR>
                    <a:lnT>
                      <a:noFill/>
                    </a:lnT>
                    <a:lnB>
                      <a:noFill/>
                    </a:lnB>
                  </a:tcPr>
                </a:tc>
                <a:extLst>
                  <a:ext uri="{0D108BD9-81ED-4DB2-BD59-A6C34878D82A}">
                    <a16:rowId xmlns:a16="http://schemas.microsoft.com/office/drawing/2014/main" val="10001"/>
                  </a:ext>
                </a:extLst>
              </a:tr>
              <a:tr h="257951">
                <a:tc>
                  <a:txBody>
                    <a:bodyPr/>
                    <a:lstStyle/>
                    <a:p>
                      <a:pPr algn="l"/>
                      <a:r>
                        <a:rPr lang="es-ES" sz="1000" dirty="0">
                          <a:latin typeface="Liberation Sans"/>
                        </a:rPr>
                        <a:t>GSM671654.CEL</a:t>
                      </a:r>
                    </a:p>
                  </a:txBody>
                  <a:tcPr marL="73378" marR="73378" marT="36689" marB="36689" anchor="ctr">
                    <a:lnL>
                      <a:noFill/>
                    </a:lnL>
                    <a:lnR>
                      <a:noFill/>
                    </a:lnR>
                    <a:lnT>
                      <a:noFill/>
                    </a:lnT>
                    <a:lnB>
                      <a:noFill/>
                    </a:lnB>
                  </a:tcPr>
                </a:tc>
                <a:tc>
                  <a:txBody>
                    <a:bodyPr/>
                    <a:lstStyle/>
                    <a:p>
                      <a:pPr algn="l"/>
                      <a:r>
                        <a:rPr lang="es-ES" sz="1000" dirty="0" err="1">
                          <a:latin typeface="Liberation Sans"/>
                        </a:rPr>
                        <a:t>Induced</a:t>
                      </a:r>
                      <a:endParaRPr lang="es-ES" sz="1000" dirty="0">
                        <a:latin typeface="Liberation Sans"/>
                      </a:endParaRPr>
                    </a:p>
                  </a:txBody>
                  <a:tcPr marL="73378" marR="73378" marT="36689" marB="36689" anchor="ctr">
                    <a:lnL>
                      <a:noFill/>
                    </a:lnL>
                    <a:lnR>
                      <a:noFill/>
                    </a:lnR>
                    <a:lnT>
                      <a:noFill/>
                    </a:lnT>
                    <a:lnB>
                      <a:noFill/>
                    </a:lnB>
                  </a:tcPr>
                </a:tc>
                <a:tc>
                  <a:txBody>
                    <a:bodyPr/>
                    <a:lstStyle/>
                    <a:p>
                      <a:pPr algn="l"/>
                      <a:r>
                        <a:rPr lang="es-ES" sz="1000">
                          <a:latin typeface="Liberation Sans"/>
                        </a:rPr>
                        <a:t>54_Ind</a:t>
                      </a:r>
                    </a:p>
                  </a:txBody>
                  <a:tcPr marL="73378" marR="73378" marT="36689" marB="36689" anchor="ctr">
                    <a:lnL>
                      <a:noFill/>
                    </a:lnL>
                    <a:lnR>
                      <a:noFill/>
                    </a:lnR>
                    <a:lnT>
                      <a:noFill/>
                    </a:lnT>
                    <a:lnB>
                      <a:noFill/>
                    </a:lnB>
                  </a:tcPr>
                </a:tc>
                <a:tc>
                  <a:txBody>
                    <a:bodyPr/>
                    <a:lstStyle/>
                    <a:p>
                      <a:pPr algn="l"/>
                      <a:r>
                        <a:rPr lang="es-ES" sz="1000">
                          <a:latin typeface="Liberation Sans"/>
                        </a:rPr>
                        <a:t>red</a:t>
                      </a:r>
                    </a:p>
                  </a:txBody>
                  <a:tcPr marL="73378" marR="73378" marT="36689" marB="36689" anchor="ctr">
                    <a:lnL>
                      <a:noFill/>
                    </a:lnL>
                    <a:lnR>
                      <a:noFill/>
                    </a:lnR>
                    <a:lnT>
                      <a:noFill/>
                    </a:lnT>
                    <a:lnB>
                      <a:noFill/>
                    </a:lnB>
                  </a:tcPr>
                </a:tc>
                <a:extLst>
                  <a:ext uri="{0D108BD9-81ED-4DB2-BD59-A6C34878D82A}">
                    <a16:rowId xmlns:a16="http://schemas.microsoft.com/office/drawing/2014/main" val="10002"/>
                  </a:ext>
                </a:extLst>
              </a:tr>
              <a:tr h="257951">
                <a:tc>
                  <a:txBody>
                    <a:bodyPr/>
                    <a:lstStyle/>
                    <a:p>
                      <a:pPr algn="l"/>
                      <a:r>
                        <a:rPr lang="es-ES" sz="1000">
                          <a:latin typeface="Liberation Sans"/>
                        </a:rPr>
                        <a:t>GSM671655.CEL</a:t>
                      </a:r>
                    </a:p>
                  </a:txBody>
                  <a:tcPr marL="73378" marR="73378" marT="36689" marB="36689" anchor="ctr">
                    <a:lnL>
                      <a:noFill/>
                    </a:lnL>
                    <a:lnR>
                      <a:noFill/>
                    </a:lnR>
                    <a:lnT>
                      <a:noFill/>
                    </a:lnT>
                    <a:lnB>
                      <a:noFill/>
                    </a:lnB>
                  </a:tcPr>
                </a:tc>
                <a:tc>
                  <a:txBody>
                    <a:bodyPr/>
                    <a:lstStyle/>
                    <a:p>
                      <a:pPr algn="l"/>
                      <a:r>
                        <a:rPr lang="es-ES" sz="1000" dirty="0" err="1">
                          <a:latin typeface="Liberation Sans"/>
                        </a:rPr>
                        <a:t>Induced</a:t>
                      </a:r>
                      <a:endParaRPr lang="es-ES" sz="1000" dirty="0">
                        <a:latin typeface="Liberation Sans"/>
                      </a:endParaRPr>
                    </a:p>
                  </a:txBody>
                  <a:tcPr marL="73378" marR="73378" marT="36689" marB="36689" anchor="ctr">
                    <a:lnL>
                      <a:noFill/>
                    </a:lnL>
                    <a:lnR>
                      <a:noFill/>
                    </a:lnR>
                    <a:lnT>
                      <a:noFill/>
                    </a:lnT>
                    <a:lnB>
                      <a:noFill/>
                    </a:lnB>
                  </a:tcPr>
                </a:tc>
                <a:tc>
                  <a:txBody>
                    <a:bodyPr/>
                    <a:lstStyle/>
                    <a:p>
                      <a:pPr algn="l"/>
                      <a:r>
                        <a:rPr lang="es-ES" sz="1000">
                          <a:latin typeface="Liberation Sans"/>
                        </a:rPr>
                        <a:t>55_Ind</a:t>
                      </a:r>
                    </a:p>
                  </a:txBody>
                  <a:tcPr marL="73378" marR="73378" marT="36689" marB="36689" anchor="ctr">
                    <a:lnL>
                      <a:noFill/>
                    </a:lnL>
                    <a:lnR>
                      <a:noFill/>
                    </a:lnR>
                    <a:lnT>
                      <a:noFill/>
                    </a:lnT>
                    <a:lnB>
                      <a:noFill/>
                    </a:lnB>
                  </a:tcPr>
                </a:tc>
                <a:tc>
                  <a:txBody>
                    <a:bodyPr/>
                    <a:lstStyle/>
                    <a:p>
                      <a:pPr algn="l"/>
                      <a:r>
                        <a:rPr lang="es-ES" sz="1000">
                          <a:latin typeface="Liberation Sans"/>
                        </a:rPr>
                        <a:t>red</a:t>
                      </a:r>
                    </a:p>
                  </a:txBody>
                  <a:tcPr marL="73378" marR="73378" marT="36689" marB="36689" anchor="ctr">
                    <a:lnL>
                      <a:noFill/>
                    </a:lnL>
                    <a:lnR>
                      <a:noFill/>
                    </a:lnR>
                    <a:lnT>
                      <a:noFill/>
                    </a:lnT>
                    <a:lnB>
                      <a:noFill/>
                    </a:lnB>
                  </a:tcPr>
                </a:tc>
                <a:extLst>
                  <a:ext uri="{0D108BD9-81ED-4DB2-BD59-A6C34878D82A}">
                    <a16:rowId xmlns:a16="http://schemas.microsoft.com/office/drawing/2014/main" val="10003"/>
                  </a:ext>
                </a:extLst>
              </a:tr>
              <a:tr h="257951">
                <a:tc>
                  <a:txBody>
                    <a:bodyPr/>
                    <a:lstStyle/>
                    <a:p>
                      <a:pPr algn="l"/>
                      <a:r>
                        <a:rPr lang="es-ES" sz="1000">
                          <a:latin typeface="Liberation Sans"/>
                        </a:rPr>
                        <a:t>GSM671656.CEL</a:t>
                      </a:r>
                    </a:p>
                  </a:txBody>
                  <a:tcPr marL="73378" marR="73378" marT="36689" marB="36689" anchor="ctr">
                    <a:lnL>
                      <a:noFill/>
                    </a:lnL>
                    <a:lnR>
                      <a:noFill/>
                    </a:lnR>
                    <a:lnT>
                      <a:noFill/>
                    </a:lnT>
                    <a:lnB>
                      <a:noFill/>
                    </a:lnB>
                  </a:tcPr>
                </a:tc>
                <a:tc>
                  <a:txBody>
                    <a:bodyPr/>
                    <a:lstStyle/>
                    <a:p>
                      <a:pPr algn="l"/>
                      <a:r>
                        <a:rPr lang="es-ES" sz="1000" dirty="0" err="1">
                          <a:latin typeface="Liberation Sans"/>
                        </a:rPr>
                        <a:t>Induced</a:t>
                      </a:r>
                      <a:endParaRPr lang="es-ES" sz="1000" dirty="0">
                        <a:latin typeface="Liberation Sans"/>
                      </a:endParaRPr>
                    </a:p>
                  </a:txBody>
                  <a:tcPr marL="73378" marR="73378" marT="36689" marB="36689" anchor="ctr">
                    <a:lnL>
                      <a:noFill/>
                    </a:lnL>
                    <a:lnR>
                      <a:noFill/>
                    </a:lnR>
                    <a:lnT>
                      <a:noFill/>
                    </a:lnT>
                    <a:lnB>
                      <a:noFill/>
                    </a:lnB>
                  </a:tcPr>
                </a:tc>
                <a:tc>
                  <a:txBody>
                    <a:bodyPr/>
                    <a:lstStyle/>
                    <a:p>
                      <a:pPr algn="l"/>
                      <a:r>
                        <a:rPr lang="es-ES" sz="1000">
                          <a:latin typeface="Liberation Sans"/>
                        </a:rPr>
                        <a:t>56_Ind</a:t>
                      </a:r>
                    </a:p>
                  </a:txBody>
                  <a:tcPr marL="73378" marR="73378" marT="36689" marB="36689" anchor="ctr">
                    <a:lnL>
                      <a:noFill/>
                    </a:lnL>
                    <a:lnR>
                      <a:noFill/>
                    </a:lnR>
                    <a:lnT>
                      <a:noFill/>
                    </a:lnT>
                    <a:lnB>
                      <a:noFill/>
                    </a:lnB>
                  </a:tcPr>
                </a:tc>
                <a:tc>
                  <a:txBody>
                    <a:bodyPr/>
                    <a:lstStyle/>
                    <a:p>
                      <a:pPr algn="l"/>
                      <a:r>
                        <a:rPr lang="es-ES" sz="1000">
                          <a:latin typeface="Liberation Sans"/>
                        </a:rPr>
                        <a:t>red</a:t>
                      </a:r>
                    </a:p>
                  </a:txBody>
                  <a:tcPr marL="73378" marR="73378" marT="36689" marB="36689" anchor="ctr">
                    <a:lnL>
                      <a:noFill/>
                    </a:lnL>
                    <a:lnR>
                      <a:noFill/>
                    </a:lnR>
                    <a:lnT>
                      <a:noFill/>
                    </a:lnT>
                    <a:lnB>
                      <a:noFill/>
                    </a:lnB>
                  </a:tcPr>
                </a:tc>
                <a:extLst>
                  <a:ext uri="{0D108BD9-81ED-4DB2-BD59-A6C34878D82A}">
                    <a16:rowId xmlns:a16="http://schemas.microsoft.com/office/drawing/2014/main" val="10004"/>
                  </a:ext>
                </a:extLst>
              </a:tr>
              <a:tr h="257951">
                <a:tc>
                  <a:txBody>
                    <a:bodyPr/>
                    <a:lstStyle/>
                    <a:p>
                      <a:pPr algn="l"/>
                      <a:r>
                        <a:rPr lang="es-ES" sz="1000" dirty="0">
                          <a:latin typeface="Liberation Sans"/>
                        </a:rPr>
                        <a:t>GSM671657.CEL</a:t>
                      </a:r>
                    </a:p>
                  </a:txBody>
                  <a:tcPr marL="73378" marR="73378" marT="36689" marB="36689" anchor="ctr">
                    <a:lnL>
                      <a:noFill/>
                    </a:lnL>
                    <a:lnR>
                      <a:noFill/>
                    </a:lnR>
                    <a:lnT>
                      <a:noFill/>
                    </a:lnT>
                    <a:lnB>
                      <a:noFill/>
                    </a:lnB>
                  </a:tcPr>
                </a:tc>
                <a:tc>
                  <a:txBody>
                    <a:bodyPr/>
                    <a:lstStyle/>
                    <a:p>
                      <a:pPr algn="l"/>
                      <a:r>
                        <a:rPr lang="es-ES" sz="1000" dirty="0">
                          <a:latin typeface="Liberation Sans"/>
                        </a:rPr>
                        <a:t>WT</a:t>
                      </a:r>
                    </a:p>
                  </a:txBody>
                  <a:tcPr marL="73378" marR="73378" marT="36689" marB="36689" anchor="ctr">
                    <a:lnL>
                      <a:noFill/>
                    </a:lnL>
                    <a:lnR>
                      <a:noFill/>
                    </a:lnR>
                    <a:lnT>
                      <a:noFill/>
                    </a:lnT>
                    <a:lnB>
                      <a:noFill/>
                    </a:lnB>
                  </a:tcPr>
                </a:tc>
                <a:tc>
                  <a:txBody>
                    <a:bodyPr/>
                    <a:lstStyle/>
                    <a:p>
                      <a:pPr algn="l"/>
                      <a:r>
                        <a:rPr lang="es-ES" sz="1000">
                          <a:latin typeface="Liberation Sans"/>
                        </a:rPr>
                        <a:t>57_WT</a:t>
                      </a:r>
                    </a:p>
                  </a:txBody>
                  <a:tcPr marL="73378" marR="73378" marT="36689" marB="36689" anchor="ctr">
                    <a:lnL>
                      <a:noFill/>
                    </a:lnL>
                    <a:lnR>
                      <a:noFill/>
                    </a:lnR>
                    <a:lnT>
                      <a:noFill/>
                    </a:lnT>
                    <a:lnB>
                      <a:noFill/>
                    </a:lnB>
                  </a:tcPr>
                </a:tc>
                <a:tc>
                  <a:txBody>
                    <a:bodyPr/>
                    <a:lstStyle/>
                    <a:p>
                      <a:pPr algn="l"/>
                      <a:r>
                        <a:rPr lang="es-ES" sz="1000">
                          <a:latin typeface="Liberation Sans"/>
                        </a:rPr>
                        <a:t>blue</a:t>
                      </a:r>
                    </a:p>
                  </a:txBody>
                  <a:tcPr marL="73378" marR="73378" marT="36689" marB="36689" anchor="ctr">
                    <a:lnL>
                      <a:noFill/>
                    </a:lnL>
                    <a:lnR>
                      <a:noFill/>
                    </a:lnR>
                    <a:lnT>
                      <a:noFill/>
                    </a:lnT>
                    <a:lnB>
                      <a:noFill/>
                    </a:lnB>
                  </a:tcPr>
                </a:tc>
                <a:extLst>
                  <a:ext uri="{0D108BD9-81ED-4DB2-BD59-A6C34878D82A}">
                    <a16:rowId xmlns:a16="http://schemas.microsoft.com/office/drawing/2014/main" val="10005"/>
                  </a:ext>
                </a:extLst>
              </a:tr>
              <a:tr h="257951">
                <a:tc>
                  <a:txBody>
                    <a:bodyPr/>
                    <a:lstStyle/>
                    <a:p>
                      <a:pPr algn="l"/>
                      <a:r>
                        <a:rPr lang="es-ES" sz="1000">
                          <a:latin typeface="Liberation Sans"/>
                        </a:rPr>
                        <a:t>GSM671658.CEL</a:t>
                      </a:r>
                    </a:p>
                  </a:txBody>
                  <a:tcPr marL="73378" marR="73378" marT="36689" marB="36689" anchor="ctr">
                    <a:lnL>
                      <a:noFill/>
                    </a:lnL>
                    <a:lnR>
                      <a:noFill/>
                    </a:lnR>
                    <a:lnT>
                      <a:noFill/>
                    </a:lnT>
                    <a:lnB>
                      <a:noFill/>
                    </a:lnB>
                  </a:tcPr>
                </a:tc>
                <a:tc>
                  <a:txBody>
                    <a:bodyPr/>
                    <a:lstStyle/>
                    <a:p>
                      <a:pPr algn="l"/>
                      <a:r>
                        <a:rPr lang="es-ES" sz="1000">
                          <a:latin typeface="Liberation Sans"/>
                        </a:rPr>
                        <a:t>WT</a:t>
                      </a:r>
                    </a:p>
                  </a:txBody>
                  <a:tcPr marL="73378" marR="73378" marT="36689" marB="36689" anchor="ctr">
                    <a:lnL>
                      <a:noFill/>
                    </a:lnL>
                    <a:lnR>
                      <a:noFill/>
                    </a:lnR>
                    <a:lnT>
                      <a:noFill/>
                    </a:lnT>
                    <a:lnB>
                      <a:noFill/>
                    </a:lnB>
                  </a:tcPr>
                </a:tc>
                <a:tc>
                  <a:txBody>
                    <a:bodyPr/>
                    <a:lstStyle/>
                    <a:p>
                      <a:pPr algn="l"/>
                      <a:r>
                        <a:rPr lang="es-ES" sz="1000" dirty="0">
                          <a:latin typeface="Liberation Sans"/>
                        </a:rPr>
                        <a:t>58_WT</a:t>
                      </a:r>
                    </a:p>
                  </a:txBody>
                  <a:tcPr marL="73378" marR="73378" marT="36689" marB="36689" anchor="ctr">
                    <a:lnL>
                      <a:noFill/>
                    </a:lnL>
                    <a:lnR>
                      <a:noFill/>
                    </a:lnR>
                    <a:lnT>
                      <a:noFill/>
                    </a:lnT>
                    <a:lnB>
                      <a:noFill/>
                    </a:lnB>
                  </a:tcPr>
                </a:tc>
                <a:tc>
                  <a:txBody>
                    <a:bodyPr/>
                    <a:lstStyle/>
                    <a:p>
                      <a:pPr algn="l"/>
                      <a:r>
                        <a:rPr lang="es-ES" sz="1000">
                          <a:latin typeface="Liberation Sans"/>
                        </a:rPr>
                        <a:t>blue</a:t>
                      </a:r>
                    </a:p>
                  </a:txBody>
                  <a:tcPr marL="73378" marR="73378" marT="36689" marB="36689" anchor="ctr">
                    <a:lnL>
                      <a:noFill/>
                    </a:lnL>
                    <a:lnR>
                      <a:noFill/>
                    </a:lnR>
                    <a:lnT>
                      <a:noFill/>
                    </a:lnT>
                    <a:lnB>
                      <a:noFill/>
                    </a:lnB>
                  </a:tcPr>
                </a:tc>
                <a:extLst>
                  <a:ext uri="{0D108BD9-81ED-4DB2-BD59-A6C34878D82A}">
                    <a16:rowId xmlns:a16="http://schemas.microsoft.com/office/drawing/2014/main" val="10006"/>
                  </a:ext>
                </a:extLst>
              </a:tr>
              <a:tr h="257951">
                <a:tc>
                  <a:txBody>
                    <a:bodyPr/>
                    <a:lstStyle/>
                    <a:p>
                      <a:pPr algn="l"/>
                      <a:r>
                        <a:rPr lang="es-ES" sz="1000">
                          <a:latin typeface="Liberation Sans"/>
                        </a:rPr>
                        <a:t>GSM671659.CEL</a:t>
                      </a:r>
                    </a:p>
                  </a:txBody>
                  <a:tcPr marL="73378" marR="73378" marT="36689" marB="36689" anchor="ctr">
                    <a:lnL>
                      <a:noFill/>
                    </a:lnL>
                    <a:lnR>
                      <a:noFill/>
                    </a:lnR>
                    <a:lnT>
                      <a:noFill/>
                    </a:lnT>
                    <a:lnB>
                      <a:noFill/>
                    </a:lnB>
                  </a:tcPr>
                </a:tc>
                <a:tc>
                  <a:txBody>
                    <a:bodyPr/>
                    <a:lstStyle/>
                    <a:p>
                      <a:pPr algn="l"/>
                      <a:r>
                        <a:rPr lang="es-ES" sz="1000">
                          <a:latin typeface="Liberation Sans"/>
                        </a:rPr>
                        <a:t>WT</a:t>
                      </a:r>
                    </a:p>
                  </a:txBody>
                  <a:tcPr marL="73378" marR="73378" marT="36689" marB="36689" anchor="ctr">
                    <a:lnL>
                      <a:noFill/>
                    </a:lnL>
                    <a:lnR>
                      <a:noFill/>
                    </a:lnR>
                    <a:lnT>
                      <a:noFill/>
                    </a:lnT>
                    <a:lnB>
                      <a:noFill/>
                    </a:lnB>
                  </a:tcPr>
                </a:tc>
                <a:tc>
                  <a:txBody>
                    <a:bodyPr/>
                    <a:lstStyle/>
                    <a:p>
                      <a:pPr algn="l"/>
                      <a:r>
                        <a:rPr lang="es-ES" sz="1000" dirty="0">
                          <a:latin typeface="Liberation Sans"/>
                        </a:rPr>
                        <a:t>59_WT</a:t>
                      </a:r>
                    </a:p>
                  </a:txBody>
                  <a:tcPr marL="73378" marR="73378" marT="36689" marB="36689" anchor="ctr">
                    <a:lnL>
                      <a:noFill/>
                    </a:lnL>
                    <a:lnR>
                      <a:noFill/>
                    </a:lnR>
                    <a:lnT>
                      <a:noFill/>
                    </a:lnT>
                    <a:lnB>
                      <a:noFill/>
                    </a:lnB>
                  </a:tcPr>
                </a:tc>
                <a:tc>
                  <a:txBody>
                    <a:bodyPr/>
                    <a:lstStyle/>
                    <a:p>
                      <a:pPr algn="l"/>
                      <a:r>
                        <a:rPr lang="es-ES" sz="1000" dirty="0" err="1">
                          <a:latin typeface="Liberation Sans"/>
                        </a:rPr>
                        <a:t>blue</a:t>
                      </a:r>
                      <a:endParaRPr lang="es-ES" sz="1000" dirty="0">
                        <a:latin typeface="Liberation Sans"/>
                      </a:endParaRPr>
                    </a:p>
                  </a:txBody>
                  <a:tcPr marL="73378" marR="73378" marT="36689" marB="36689" anchor="ctr">
                    <a:lnL>
                      <a:noFill/>
                    </a:lnL>
                    <a:lnR>
                      <a:noFill/>
                    </a:lnR>
                    <a:lnT>
                      <a:noFill/>
                    </a:lnT>
                    <a:lnB>
                      <a:noFill/>
                    </a:lnB>
                  </a:tcPr>
                </a:tc>
                <a:extLst>
                  <a:ext uri="{0D108BD9-81ED-4DB2-BD59-A6C34878D82A}">
                    <a16:rowId xmlns:a16="http://schemas.microsoft.com/office/drawing/2014/main" val="10007"/>
                  </a:ext>
                </a:extLst>
              </a:tr>
              <a:tr h="257951">
                <a:tc>
                  <a:txBody>
                    <a:bodyPr/>
                    <a:lstStyle/>
                    <a:p>
                      <a:pPr algn="l"/>
                      <a:r>
                        <a:rPr lang="es-ES" sz="1000">
                          <a:latin typeface="Liberation Sans"/>
                        </a:rPr>
                        <a:t>GSM671660.CEL</a:t>
                      </a:r>
                    </a:p>
                  </a:txBody>
                  <a:tcPr marL="73378" marR="73378" marT="36689" marB="36689" anchor="ctr">
                    <a:lnL>
                      <a:noFill/>
                    </a:lnL>
                    <a:lnR>
                      <a:noFill/>
                    </a:lnR>
                    <a:lnT>
                      <a:noFill/>
                    </a:lnT>
                    <a:lnB>
                      <a:noFill/>
                    </a:lnB>
                  </a:tcPr>
                </a:tc>
                <a:tc>
                  <a:txBody>
                    <a:bodyPr/>
                    <a:lstStyle/>
                    <a:p>
                      <a:pPr algn="l"/>
                      <a:r>
                        <a:rPr lang="es-ES" sz="1000">
                          <a:latin typeface="Liberation Sans"/>
                        </a:rPr>
                        <a:t>WT</a:t>
                      </a:r>
                    </a:p>
                  </a:txBody>
                  <a:tcPr marL="73378" marR="73378" marT="36689" marB="36689" anchor="ctr">
                    <a:lnL>
                      <a:noFill/>
                    </a:lnL>
                    <a:lnR>
                      <a:noFill/>
                    </a:lnR>
                    <a:lnT>
                      <a:noFill/>
                    </a:lnT>
                    <a:lnB>
                      <a:noFill/>
                    </a:lnB>
                  </a:tcPr>
                </a:tc>
                <a:tc>
                  <a:txBody>
                    <a:bodyPr/>
                    <a:lstStyle/>
                    <a:p>
                      <a:pPr algn="l"/>
                      <a:r>
                        <a:rPr lang="es-ES" sz="1000">
                          <a:latin typeface="Liberation Sans"/>
                        </a:rPr>
                        <a:t>60_WT</a:t>
                      </a:r>
                    </a:p>
                  </a:txBody>
                  <a:tcPr marL="73378" marR="73378" marT="36689" marB="36689" anchor="ctr">
                    <a:lnL>
                      <a:noFill/>
                    </a:lnL>
                    <a:lnR>
                      <a:noFill/>
                    </a:lnR>
                    <a:lnT>
                      <a:noFill/>
                    </a:lnT>
                    <a:lnB>
                      <a:noFill/>
                    </a:lnB>
                  </a:tcPr>
                </a:tc>
                <a:tc>
                  <a:txBody>
                    <a:bodyPr/>
                    <a:lstStyle/>
                    <a:p>
                      <a:pPr algn="l"/>
                      <a:r>
                        <a:rPr lang="es-ES" sz="1000" dirty="0" err="1">
                          <a:latin typeface="Liberation Sans"/>
                        </a:rPr>
                        <a:t>blue</a:t>
                      </a:r>
                      <a:endParaRPr lang="es-ES" sz="1000" dirty="0">
                        <a:latin typeface="Liberation Sans"/>
                      </a:endParaRPr>
                    </a:p>
                  </a:txBody>
                  <a:tcPr marL="73378" marR="73378" marT="36689" marB="36689" anchor="ctr">
                    <a:lnL>
                      <a:noFill/>
                    </a:lnL>
                    <a:lnR>
                      <a:noFill/>
                    </a:lnR>
                    <a:lnT>
                      <a:noFill/>
                    </a:lnT>
                    <a:lnB>
                      <a:noFill/>
                    </a:lnB>
                  </a:tcPr>
                </a:tc>
                <a:extLst>
                  <a:ext uri="{0D108BD9-81ED-4DB2-BD59-A6C34878D82A}">
                    <a16:rowId xmlns:a16="http://schemas.microsoft.com/office/drawing/2014/main" val="10008"/>
                  </a:ext>
                </a:extLst>
              </a:tr>
            </a:tbl>
          </a:graphicData>
        </a:graphic>
      </p:graphicFrame>
      <p:cxnSp>
        <p:nvCxnSpPr>
          <p:cNvPr id="11" name="10 Conector recto de flecha"/>
          <p:cNvCxnSpPr/>
          <p:nvPr/>
        </p:nvCxnSpPr>
        <p:spPr>
          <a:xfrm>
            <a:off x="2595546" y="2000240"/>
            <a:ext cx="278608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rot="16200000" flipH="1">
            <a:off x="2238356" y="2857496"/>
            <a:ext cx="857256"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704528" y="3429000"/>
            <a:ext cx="129614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9 Rectángulo redondeado"/>
          <p:cNvSpPr/>
          <p:nvPr/>
        </p:nvSpPr>
        <p:spPr>
          <a:xfrm>
            <a:off x="2072680" y="3429000"/>
            <a:ext cx="792088"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11 Rectángulo redondeado"/>
          <p:cNvSpPr/>
          <p:nvPr/>
        </p:nvSpPr>
        <p:spPr>
          <a:xfrm>
            <a:off x="3008784" y="3429000"/>
            <a:ext cx="1008112"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12 Rectángulo redondeado"/>
          <p:cNvSpPr/>
          <p:nvPr/>
        </p:nvSpPr>
        <p:spPr>
          <a:xfrm>
            <a:off x="4160912" y="3429000"/>
            <a:ext cx="792088"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pic>
        <p:nvPicPr>
          <p:cNvPr id="6" name="Picture 2"/>
          <p:cNvPicPr>
            <a:picLocks noChangeAspect="1" noChangeArrowheads="1"/>
          </p:cNvPicPr>
          <p:nvPr/>
        </p:nvPicPr>
        <p:blipFill>
          <a:blip r:embed="rId2" cstate="print"/>
          <a:srcRect/>
          <a:stretch>
            <a:fillRect/>
          </a:stretch>
        </p:blipFill>
        <p:spPr bwMode="auto">
          <a:xfrm>
            <a:off x="3584848" y="2060848"/>
            <a:ext cx="5688013" cy="403225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488504" y="1124744"/>
            <a:ext cx="1511300" cy="1489075"/>
          </a:xfrm>
          <a:prstGeom prst="rect">
            <a:avLst/>
          </a:prstGeom>
          <a:noFill/>
          <a:ln w="9525">
            <a:noFill/>
            <a:miter lim="800000"/>
            <a:headEnd/>
            <a:tailEnd/>
          </a:ln>
        </p:spPr>
      </p:pic>
      <p:cxnSp>
        <p:nvCxnSpPr>
          <p:cNvPr id="8" name="7 Conector recto de flecha"/>
          <p:cNvCxnSpPr/>
          <p:nvPr/>
        </p:nvCxnSpPr>
        <p:spPr bwMode="auto">
          <a:xfrm>
            <a:off x="1280592" y="2204864"/>
            <a:ext cx="2376264" cy="3240360"/>
          </a:xfrm>
          <a:prstGeom prst="straightConnector1">
            <a:avLst/>
          </a:prstGeom>
          <a:noFill/>
          <a:ln w="9525" cap="flat" cmpd="sng" algn="ctr">
            <a:solidFill>
              <a:srgbClr val="990099"/>
            </a:solidFill>
            <a:prstDash val="solid"/>
            <a:round/>
            <a:headEnd type="none" w="med" len="med"/>
            <a:tailEnd type="arrow"/>
          </a:ln>
          <a:effectLst/>
        </p:spPr>
      </p:cxnSp>
      <p:cxnSp>
        <p:nvCxnSpPr>
          <p:cNvPr id="9" name="8 Conector recto de flecha"/>
          <p:cNvCxnSpPr/>
          <p:nvPr/>
        </p:nvCxnSpPr>
        <p:spPr bwMode="auto">
          <a:xfrm>
            <a:off x="1352600" y="1844824"/>
            <a:ext cx="3024336" cy="3240360"/>
          </a:xfrm>
          <a:prstGeom prst="straightConnector1">
            <a:avLst/>
          </a:prstGeom>
          <a:noFill/>
          <a:ln w="9525" cap="flat" cmpd="sng" algn="ctr">
            <a:solidFill>
              <a:srgbClr val="990099"/>
            </a:solidFill>
            <a:prstDash val="solid"/>
            <a:round/>
            <a:headEnd type="none" w="med" len="med"/>
            <a:tailEnd type="arrow"/>
          </a:ln>
          <a:effectLst/>
        </p:spPr>
      </p:cxnSp>
    </p:spTree>
    <p:extLst>
      <p:ext uri="{BB962C8B-B14F-4D97-AF65-F5344CB8AC3E}">
        <p14:creationId xmlns:p14="http://schemas.microsoft.com/office/powerpoint/2010/main" val="3548166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283779" y="1560786"/>
            <a:ext cx="8875987" cy="4493538"/>
          </a:xfrm>
          <a:prstGeom prst="rect">
            <a:avLst/>
          </a:prstGeom>
          <a:noFill/>
        </p:spPr>
        <p:txBody>
          <a:bodyPr wrap="square" rtlCol="0">
            <a:spAutoFit/>
          </a:bodyPr>
          <a:lstStyle/>
          <a:p>
            <a:pPr algn="just"/>
            <a:r>
              <a:rPr lang="en-US" sz="2200" dirty="0">
                <a:solidFill>
                  <a:schemeClr val="bg1">
                    <a:lumMod val="50000"/>
                  </a:schemeClr>
                </a:solidFill>
                <a:latin typeface="+mn-lt"/>
              </a:rPr>
              <a:t>We have </a:t>
            </a:r>
            <a:r>
              <a:rPr lang="en-US" sz="2200" b="1" u="sng" dirty="0">
                <a:solidFill>
                  <a:schemeClr val="bg1">
                    <a:lumMod val="50000"/>
                  </a:schemeClr>
                </a:solidFill>
                <a:latin typeface="+mn-lt"/>
              </a:rPr>
              <a:t>to define the folders </a:t>
            </a:r>
            <a:r>
              <a:rPr lang="en-US" sz="2200" dirty="0">
                <a:solidFill>
                  <a:schemeClr val="bg1">
                    <a:lumMod val="50000"/>
                  </a:schemeClr>
                </a:solidFill>
                <a:latin typeface="+mn-lt"/>
              </a:rPr>
              <a:t>before begin  to analyze</a:t>
            </a:r>
          </a:p>
          <a:p>
            <a:pPr algn="just"/>
            <a:endParaRPr lang="en-US" sz="2200" dirty="0">
              <a:solidFill>
                <a:schemeClr val="bg1">
                  <a:lumMod val="50000"/>
                </a:schemeClr>
              </a:solidFill>
              <a:latin typeface="+mn-lt"/>
            </a:endParaRPr>
          </a:p>
          <a:p>
            <a:pPr lvl="1" algn="just">
              <a:lnSpc>
                <a:spcPct val="150000"/>
              </a:lnSpc>
              <a:buFont typeface="Arial" pitchFamily="34" charset="0"/>
              <a:buChar char="•"/>
            </a:pPr>
            <a:r>
              <a:rPr lang="en-US" sz="2200" dirty="0">
                <a:solidFill>
                  <a:schemeClr val="bg1">
                    <a:lumMod val="50000"/>
                  </a:schemeClr>
                </a:solidFill>
                <a:latin typeface="+mn-lt"/>
              </a:rPr>
              <a:t> make a folder name it for </a:t>
            </a:r>
            <a:r>
              <a:rPr lang="en-US" sz="2200" dirty="0" err="1">
                <a:solidFill>
                  <a:schemeClr val="bg1">
                    <a:lumMod val="50000"/>
                  </a:schemeClr>
                </a:solidFill>
                <a:latin typeface="+mn-lt"/>
              </a:rPr>
              <a:t>exemple</a:t>
            </a:r>
            <a:r>
              <a:rPr lang="en-US" sz="2200" dirty="0">
                <a:solidFill>
                  <a:schemeClr val="bg1">
                    <a:lumMod val="50000"/>
                  </a:schemeClr>
                </a:solidFill>
                <a:latin typeface="+mn-lt"/>
              </a:rPr>
              <a:t> “microarrays”</a:t>
            </a:r>
          </a:p>
          <a:p>
            <a:pPr lvl="1" algn="just">
              <a:lnSpc>
                <a:spcPct val="150000"/>
              </a:lnSpc>
              <a:buFont typeface="Arial" pitchFamily="34" charset="0"/>
              <a:buChar char="•"/>
            </a:pPr>
            <a:r>
              <a:rPr lang="en-US" sz="2200" dirty="0">
                <a:solidFill>
                  <a:schemeClr val="bg1">
                    <a:lumMod val="50000"/>
                  </a:schemeClr>
                </a:solidFill>
                <a:latin typeface="+mn-lt"/>
              </a:rPr>
              <a:t> inside this folder create two more:</a:t>
            </a:r>
          </a:p>
          <a:p>
            <a:pPr lvl="2" algn="just">
              <a:lnSpc>
                <a:spcPct val="150000"/>
              </a:lnSpc>
              <a:buFont typeface="Arial" pitchFamily="34" charset="0"/>
              <a:buChar char="•"/>
            </a:pPr>
            <a:r>
              <a:rPr lang="en-US" sz="2200" dirty="0">
                <a:solidFill>
                  <a:schemeClr val="bg1">
                    <a:lumMod val="50000"/>
                  </a:schemeClr>
                </a:solidFill>
                <a:latin typeface="+mn-lt"/>
              </a:rPr>
              <a:t> name the second “</a:t>
            </a:r>
            <a:r>
              <a:rPr lang="en-US" sz="2200" dirty="0" err="1">
                <a:solidFill>
                  <a:schemeClr val="bg1">
                    <a:lumMod val="50000"/>
                  </a:schemeClr>
                </a:solidFill>
                <a:latin typeface="+mn-lt"/>
              </a:rPr>
              <a:t>dades</a:t>
            </a:r>
            <a:r>
              <a:rPr lang="en-US" sz="2200" dirty="0">
                <a:solidFill>
                  <a:schemeClr val="bg1">
                    <a:lumMod val="50000"/>
                  </a:schemeClr>
                </a:solidFill>
                <a:latin typeface="+mn-lt"/>
              </a:rPr>
              <a:t>”</a:t>
            </a:r>
          </a:p>
          <a:p>
            <a:pPr lvl="2" algn="just">
              <a:lnSpc>
                <a:spcPct val="150000"/>
              </a:lnSpc>
              <a:buFont typeface="Arial" pitchFamily="34" charset="0"/>
              <a:buChar char="•"/>
            </a:pPr>
            <a:r>
              <a:rPr lang="en-US" sz="2200" dirty="0">
                <a:solidFill>
                  <a:schemeClr val="bg1">
                    <a:lumMod val="50000"/>
                  </a:schemeClr>
                </a:solidFill>
                <a:latin typeface="+mn-lt"/>
              </a:rPr>
              <a:t> name the second “results”</a:t>
            </a:r>
          </a:p>
          <a:p>
            <a:pPr lvl="1" algn="just">
              <a:lnSpc>
                <a:spcPct val="150000"/>
              </a:lnSpc>
              <a:buFont typeface="Arial" pitchFamily="34" charset="0"/>
              <a:buChar char="•"/>
            </a:pPr>
            <a:r>
              <a:rPr lang="en-US" sz="2200" dirty="0">
                <a:solidFill>
                  <a:schemeClr val="bg1">
                    <a:lumMod val="50000"/>
                  </a:schemeClr>
                </a:solidFill>
                <a:latin typeface="+mn-lt"/>
              </a:rPr>
              <a:t> save the CEL and target files in the “</a:t>
            </a:r>
            <a:r>
              <a:rPr lang="en-US" sz="2200" dirty="0" err="1">
                <a:solidFill>
                  <a:schemeClr val="bg1">
                    <a:lumMod val="50000"/>
                  </a:schemeClr>
                </a:solidFill>
                <a:latin typeface="+mn-lt"/>
              </a:rPr>
              <a:t>dades</a:t>
            </a:r>
            <a:r>
              <a:rPr lang="en-US" sz="2200" dirty="0">
                <a:solidFill>
                  <a:schemeClr val="bg1">
                    <a:lumMod val="50000"/>
                  </a:schemeClr>
                </a:solidFill>
                <a:latin typeface="+mn-lt"/>
              </a:rPr>
              <a:t>” folder</a:t>
            </a:r>
          </a:p>
          <a:p>
            <a:pPr lvl="1" algn="just">
              <a:lnSpc>
                <a:spcPct val="150000"/>
              </a:lnSpc>
              <a:buFont typeface="Arial" pitchFamily="34" charset="0"/>
              <a:buChar char="•"/>
            </a:pPr>
            <a:r>
              <a:rPr lang="en-US" sz="2200" dirty="0">
                <a:solidFill>
                  <a:schemeClr val="bg1">
                    <a:lumMod val="50000"/>
                  </a:schemeClr>
                </a:solidFill>
                <a:latin typeface="+mn-lt"/>
              </a:rPr>
              <a:t> open “MA-Analysis-</a:t>
            </a:r>
            <a:r>
              <a:rPr lang="en-US" sz="2200" dirty="0" err="1">
                <a:solidFill>
                  <a:schemeClr val="bg1">
                    <a:lumMod val="50000"/>
                  </a:schemeClr>
                </a:solidFill>
                <a:latin typeface="+mn-lt"/>
              </a:rPr>
              <a:t>Example.R</a:t>
            </a:r>
            <a:r>
              <a:rPr lang="en-US" sz="2200" dirty="0">
                <a:solidFill>
                  <a:schemeClr val="bg1">
                    <a:lumMod val="50000"/>
                  </a:schemeClr>
                </a:solidFill>
                <a:latin typeface="+mn-lt"/>
              </a:rPr>
              <a:t>” with RStudio</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p:txBody>
      </p:sp>
      <p:sp>
        <p:nvSpPr>
          <p:cNvPr id="4"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Tree>
    <p:extLst>
      <p:ext uri="{BB962C8B-B14F-4D97-AF65-F5344CB8AC3E}">
        <p14:creationId xmlns:p14="http://schemas.microsoft.com/office/powerpoint/2010/main" val="2681425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45716" b="41379"/>
          <a:stretch>
            <a:fillRect/>
          </a:stretch>
        </p:blipFill>
        <p:spPr bwMode="auto">
          <a:xfrm>
            <a:off x="1024759" y="1552904"/>
            <a:ext cx="7725104" cy="4690242"/>
          </a:xfrm>
          <a:prstGeom prst="rect">
            <a:avLst/>
          </a:prstGeom>
          <a:noFill/>
          <a:ln w="9525">
            <a:noFill/>
            <a:miter lim="800000"/>
            <a:headEnd/>
            <a:tailEnd/>
          </a:ln>
        </p:spPr>
      </p:pic>
      <p:sp>
        <p:nvSpPr>
          <p:cNvPr id="4"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Tree>
    <p:extLst>
      <p:ext uri="{BB962C8B-B14F-4D97-AF65-F5344CB8AC3E}">
        <p14:creationId xmlns:p14="http://schemas.microsoft.com/office/powerpoint/2010/main" val="1853900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8" name="7 CuadroTexto"/>
          <p:cNvSpPr txBox="1"/>
          <p:nvPr/>
        </p:nvSpPr>
        <p:spPr>
          <a:xfrm>
            <a:off x="848544" y="1340768"/>
            <a:ext cx="8712968" cy="4985980"/>
          </a:xfrm>
          <a:prstGeom prst="rect">
            <a:avLst/>
          </a:prstGeom>
          <a:noFill/>
        </p:spPr>
        <p:txBody>
          <a:bodyPr wrap="square" rtlCol="0">
            <a:spAutoFit/>
          </a:bodyPr>
          <a:lstStyle/>
          <a:p>
            <a:r>
              <a:rPr lang="en-US" dirty="0">
                <a:solidFill>
                  <a:schemeClr val="bg1">
                    <a:lumMod val="50000"/>
                  </a:schemeClr>
                </a:solidFill>
              </a:rPr>
              <a:t>We have to </a:t>
            </a:r>
            <a:r>
              <a:rPr lang="en-US" b="1" dirty="0">
                <a:solidFill>
                  <a:schemeClr val="bg1">
                    <a:lumMod val="50000"/>
                  </a:schemeClr>
                </a:solidFill>
              </a:rPr>
              <a:t>define the working folders:</a:t>
            </a:r>
          </a:p>
          <a:p>
            <a:pPr>
              <a:tabLst>
                <a:tab pos="447675" algn="l"/>
              </a:tabLst>
            </a:pPr>
            <a:r>
              <a:rPr lang="en-US" dirty="0">
                <a:solidFill>
                  <a:schemeClr val="bg1">
                    <a:lumMod val="50000"/>
                  </a:schemeClr>
                </a:solidFill>
              </a:rPr>
              <a:t>	 </a:t>
            </a:r>
            <a:r>
              <a:rPr lang="en-US" sz="1600" dirty="0" err="1">
                <a:solidFill>
                  <a:srgbClr val="FF0000"/>
                </a:solidFill>
                <a:latin typeface="Consolas" pitchFamily="49" charset="0"/>
              </a:rPr>
              <a:t>workingDir</a:t>
            </a:r>
            <a:r>
              <a:rPr lang="en-US" sz="1600" dirty="0">
                <a:solidFill>
                  <a:srgbClr val="FF0000"/>
                </a:solidFill>
                <a:latin typeface="Consolas" pitchFamily="49" charset="0"/>
              </a:rPr>
              <a:t> &lt;- </a:t>
            </a:r>
            <a:r>
              <a:rPr lang="en-US" sz="1600" dirty="0" err="1">
                <a:solidFill>
                  <a:srgbClr val="FF0000"/>
                </a:solidFill>
                <a:latin typeface="Consolas" pitchFamily="49" charset="0"/>
              </a:rPr>
              <a:t>getwd</a:t>
            </a:r>
            <a:r>
              <a:rPr lang="en-US" sz="1600" dirty="0">
                <a:solidFill>
                  <a:srgbClr val="FF0000"/>
                </a:solidFill>
                <a:latin typeface="Consolas" pitchFamily="49" charset="0"/>
              </a:rPr>
              <a:t>()</a:t>
            </a:r>
          </a:p>
          <a:p>
            <a:pPr lvl="1"/>
            <a:r>
              <a:rPr lang="en-US" sz="1600" dirty="0" err="1">
                <a:solidFill>
                  <a:srgbClr val="FF0000"/>
                </a:solidFill>
                <a:latin typeface="Consolas" pitchFamily="49" charset="0"/>
              </a:rPr>
              <a:t>dataDir</a:t>
            </a:r>
            <a:r>
              <a:rPr lang="en-US" sz="1600" dirty="0">
                <a:solidFill>
                  <a:srgbClr val="FF0000"/>
                </a:solidFill>
                <a:latin typeface="Consolas" pitchFamily="49" charset="0"/>
              </a:rPr>
              <a:t> &lt;- </a:t>
            </a:r>
            <a:r>
              <a:rPr lang="en-US" sz="1600" dirty="0" err="1">
                <a:solidFill>
                  <a:srgbClr val="FF0000"/>
                </a:solidFill>
                <a:latin typeface="Consolas" pitchFamily="49" charset="0"/>
              </a:rPr>
              <a:t>file.path</a:t>
            </a:r>
            <a:r>
              <a:rPr lang="en-US" sz="1600" dirty="0">
                <a:solidFill>
                  <a:srgbClr val="FF0000"/>
                </a:solidFill>
                <a:latin typeface="Consolas" pitchFamily="49" charset="0"/>
              </a:rPr>
              <a:t>(</a:t>
            </a:r>
            <a:r>
              <a:rPr lang="en-US" sz="1600" dirty="0" err="1">
                <a:solidFill>
                  <a:srgbClr val="FF0000"/>
                </a:solidFill>
                <a:latin typeface="Consolas" pitchFamily="49" charset="0"/>
              </a:rPr>
              <a:t>workingDir</a:t>
            </a:r>
            <a:r>
              <a:rPr lang="en-US" sz="1600" dirty="0">
                <a:solidFill>
                  <a:srgbClr val="FF0000"/>
                </a:solidFill>
                <a:latin typeface="Consolas" pitchFamily="49" charset="0"/>
              </a:rPr>
              <a:t>, "data")</a:t>
            </a:r>
          </a:p>
          <a:p>
            <a:pPr lvl="1"/>
            <a:r>
              <a:rPr lang="en-US" sz="1600" dirty="0" err="1">
                <a:solidFill>
                  <a:srgbClr val="FF0000"/>
                </a:solidFill>
                <a:latin typeface="Consolas" pitchFamily="49" charset="0"/>
              </a:rPr>
              <a:t>dataDir</a:t>
            </a:r>
            <a:endParaRPr lang="en-US" sz="1600" dirty="0">
              <a:solidFill>
                <a:srgbClr val="FF0000"/>
              </a:solidFill>
              <a:latin typeface="Consolas" pitchFamily="49" charset="0"/>
            </a:endParaRPr>
          </a:p>
          <a:p>
            <a:pPr lvl="1"/>
            <a:r>
              <a:rPr lang="en-US" sz="1600" dirty="0" err="1">
                <a:solidFill>
                  <a:srgbClr val="FF0000"/>
                </a:solidFill>
                <a:latin typeface="Consolas" pitchFamily="49" charset="0"/>
              </a:rPr>
              <a:t>resultsDir</a:t>
            </a:r>
            <a:r>
              <a:rPr lang="en-US" sz="1600" dirty="0">
                <a:solidFill>
                  <a:srgbClr val="FF0000"/>
                </a:solidFill>
                <a:latin typeface="Consolas" pitchFamily="49" charset="0"/>
              </a:rPr>
              <a:t> &lt;- </a:t>
            </a:r>
            <a:r>
              <a:rPr lang="en-US" sz="1600" dirty="0" err="1">
                <a:solidFill>
                  <a:srgbClr val="FF0000"/>
                </a:solidFill>
                <a:latin typeface="Consolas" pitchFamily="49" charset="0"/>
              </a:rPr>
              <a:t>file.path</a:t>
            </a:r>
            <a:r>
              <a:rPr lang="en-US" sz="1600" dirty="0">
                <a:solidFill>
                  <a:srgbClr val="FF0000"/>
                </a:solidFill>
                <a:latin typeface="Consolas" pitchFamily="49" charset="0"/>
              </a:rPr>
              <a:t>(</a:t>
            </a:r>
            <a:r>
              <a:rPr lang="en-US" sz="1600" dirty="0" err="1">
                <a:solidFill>
                  <a:srgbClr val="FF0000"/>
                </a:solidFill>
                <a:latin typeface="Consolas" pitchFamily="49" charset="0"/>
              </a:rPr>
              <a:t>workingDir</a:t>
            </a:r>
            <a:r>
              <a:rPr lang="en-US" sz="1600" dirty="0">
                <a:solidFill>
                  <a:srgbClr val="FF0000"/>
                </a:solidFill>
                <a:latin typeface="Consolas" pitchFamily="49" charset="0"/>
              </a:rPr>
              <a:t>, "results")</a:t>
            </a:r>
          </a:p>
          <a:p>
            <a:pPr lvl="1"/>
            <a:r>
              <a:rPr lang="en-US" sz="1600" dirty="0" err="1">
                <a:solidFill>
                  <a:srgbClr val="FF0000"/>
                </a:solidFill>
                <a:latin typeface="Consolas" pitchFamily="49" charset="0"/>
              </a:rPr>
              <a:t>resultsDir</a:t>
            </a:r>
            <a:endParaRPr lang="en-US" sz="1600" dirty="0">
              <a:solidFill>
                <a:srgbClr val="FF0000"/>
              </a:solidFill>
              <a:latin typeface="Consolas" pitchFamily="49" charset="0"/>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Define the function to install the packages:</a:t>
            </a:r>
          </a:p>
          <a:p>
            <a:endParaRPr lang="en-US" dirty="0">
              <a:solidFill>
                <a:schemeClr val="bg1">
                  <a:lumMod val="50000"/>
                </a:schemeClr>
              </a:solidFill>
            </a:endParaRPr>
          </a:p>
          <a:p>
            <a:pPr lvl="1"/>
            <a:r>
              <a:rPr lang="en-US" sz="1600" dirty="0" err="1">
                <a:solidFill>
                  <a:srgbClr val="FF0000"/>
                </a:solidFill>
                <a:latin typeface="Consolas" pitchFamily="49" charset="0"/>
              </a:rPr>
              <a:t>installifnot</a:t>
            </a:r>
            <a:r>
              <a:rPr lang="en-US" sz="1600" dirty="0">
                <a:solidFill>
                  <a:srgbClr val="FF0000"/>
                </a:solidFill>
                <a:latin typeface="Consolas" pitchFamily="49" charset="0"/>
              </a:rPr>
              <a:t> &lt;- function (</a:t>
            </a:r>
            <a:r>
              <a:rPr lang="en-US" sz="1600" dirty="0" err="1">
                <a:solidFill>
                  <a:srgbClr val="FF0000"/>
                </a:solidFill>
                <a:latin typeface="Consolas" pitchFamily="49" charset="0"/>
              </a:rPr>
              <a:t>pkg</a:t>
            </a:r>
            <a:r>
              <a:rPr lang="en-US" sz="1600" dirty="0">
                <a:solidFill>
                  <a:srgbClr val="FF0000"/>
                </a:solidFill>
                <a:latin typeface="Consolas" pitchFamily="49" charset="0"/>
              </a:rPr>
              <a:t>){</a:t>
            </a:r>
          </a:p>
          <a:p>
            <a:pPr lvl="1"/>
            <a:r>
              <a:rPr lang="en-US" sz="1600" dirty="0">
                <a:solidFill>
                  <a:srgbClr val="FF0000"/>
                </a:solidFill>
                <a:latin typeface="Consolas" pitchFamily="49" charset="0"/>
              </a:rPr>
              <a:t>  if (!require(</a:t>
            </a:r>
            <a:r>
              <a:rPr lang="en-US" sz="1600" dirty="0" err="1">
                <a:solidFill>
                  <a:srgbClr val="FF0000"/>
                </a:solidFill>
                <a:latin typeface="Consolas" pitchFamily="49" charset="0"/>
              </a:rPr>
              <a:t>pkg</a:t>
            </a:r>
            <a:r>
              <a:rPr lang="en-US" sz="1600" dirty="0">
                <a:solidFill>
                  <a:srgbClr val="FF0000"/>
                </a:solidFill>
                <a:latin typeface="Consolas" pitchFamily="49" charset="0"/>
              </a:rPr>
              <a:t>, </a:t>
            </a:r>
            <a:r>
              <a:rPr lang="en-US" sz="1600" dirty="0" err="1">
                <a:solidFill>
                  <a:srgbClr val="FF0000"/>
                </a:solidFill>
                <a:latin typeface="Consolas" pitchFamily="49" charset="0"/>
              </a:rPr>
              <a:t>character.only</a:t>
            </a:r>
            <a:r>
              <a:rPr lang="en-US" sz="1600" dirty="0">
                <a:solidFill>
                  <a:srgbClr val="FF0000"/>
                </a:solidFill>
                <a:latin typeface="Consolas" pitchFamily="49" charset="0"/>
              </a:rPr>
              <a:t>=T)){</a:t>
            </a:r>
          </a:p>
          <a:p>
            <a:pPr lvl="1"/>
            <a:r>
              <a:rPr lang="en-US" sz="1600" dirty="0">
                <a:solidFill>
                  <a:srgbClr val="FF0000"/>
                </a:solidFill>
                <a:latin typeface="Consolas" pitchFamily="49" charset="0"/>
              </a:rPr>
              <a:t>  source("http://bioconductor.org/</a:t>
            </a:r>
            <a:r>
              <a:rPr lang="en-US" sz="1600" dirty="0" err="1">
                <a:solidFill>
                  <a:srgbClr val="FF0000"/>
                </a:solidFill>
                <a:latin typeface="Consolas" pitchFamily="49" charset="0"/>
              </a:rPr>
              <a:t>biocLite.R</a:t>
            </a:r>
            <a:r>
              <a:rPr lang="en-US" sz="1600" dirty="0">
                <a:solidFill>
                  <a:srgbClr val="FF0000"/>
                </a:solidFill>
                <a:latin typeface="Consolas" pitchFamily="49" charset="0"/>
              </a:rPr>
              <a:t>")</a:t>
            </a:r>
          </a:p>
          <a:p>
            <a:pPr lvl="1"/>
            <a:r>
              <a:rPr lang="en-US" sz="1600" dirty="0">
                <a:solidFill>
                  <a:srgbClr val="FF0000"/>
                </a:solidFill>
                <a:latin typeface="Consolas" pitchFamily="49" charset="0"/>
              </a:rPr>
              <a:t>  </a:t>
            </a:r>
            <a:r>
              <a:rPr lang="en-US" sz="1600" dirty="0" err="1">
                <a:solidFill>
                  <a:srgbClr val="FF0000"/>
                </a:solidFill>
                <a:latin typeface="Consolas" pitchFamily="49" charset="0"/>
              </a:rPr>
              <a:t>biocLite</a:t>
            </a:r>
            <a:r>
              <a:rPr lang="en-US" sz="1600" dirty="0">
                <a:solidFill>
                  <a:srgbClr val="FF0000"/>
                </a:solidFill>
                <a:latin typeface="Consolas" pitchFamily="49" charset="0"/>
              </a:rPr>
              <a:t>(</a:t>
            </a:r>
            <a:r>
              <a:rPr lang="en-US" sz="1600" dirty="0" err="1">
                <a:solidFill>
                  <a:srgbClr val="FF0000"/>
                </a:solidFill>
                <a:latin typeface="Consolas" pitchFamily="49" charset="0"/>
              </a:rPr>
              <a:t>pkg</a:t>
            </a:r>
            <a:r>
              <a:rPr lang="en-US" sz="1600" dirty="0">
                <a:solidFill>
                  <a:srgbClr val="FF0000"/>
                </a:solidFill>
                <a:latin typeface="Consolas" pitchFamily="49" charset="0"/>
              </a:rPr>
              <a:t>)</a:t>
            </a:r>
          </a:p>
          <a:p>
            <a:pPr lvl="1"/>
            <a:r>
              <a:rPr lang="en-US" sz="1600" dirty="0">
                <a:solidFill>
                  <a:srgbClr val="FF0000"/>
                </a:solidFill>
                <a:latin typeface="Consolas" pitchFamily="49" charset="0"/>
              </a:rPr>
              <a:t>}else{</a:t>
            </a:r>
          </a:p>
          <a:p>
            <a:pPr lvl="1"/>
            <a:r>
              <a:rPr lang="en-US" sz="1600" dirty="0">
                <a:solidFill>
                  <a:srgbClr val="FF0000"/>
                </a:solidFill>
                <a:latin typeface="Consolas" pitchFamily="49" charset="0"/>
              </a:rPr>
              <a:t>  require(</a:t>
            </a:r>
            <a:r>
              <a:rPr lang="en-US" sz="1600" dirty="0" err="1">
                <a:solidFill>
                  <a:srgbClr val="FF0000"/>
                </a:solidFill>
                <a:latin typeface="Consolas" pitchFamily="49" charset="0"/>
              </a:rPr>
              <a:t>pkg</a:t>
            </a:r>
            <a:r>
              <a:rPr lang="en-US" sz="1600" dirty="0">
                <a:solidFill>
                  <a:srgbClr val="FF0000"/>
                </a:solidFill>
                <a:latin typeface="Consolas" pitchFamily="49" charset="0"/>
              </a:rPr>
              <a:t>, </a:t>
            </a:r>
            <a:r>
              <a:rPr lang="en-US" sz="1600" dirty="0" err="1">
                <a:solidFill>
                  <a:srgbClr val="FF0000"/>
                </a:solidFill>
                <a:latin typeface="Consolas" pitchFamily="49" charset="0"/>
              </a:rPr>
              <a:t>character.only</a:t>
            </a:r>
            <a:r>
              <a:rPr lang="en-US" sz="1600" dirty="0">
                <a:solidFill>
                  <a:srgbClr val="FF0000"/>
                </a:solidFill>
                <a:latin typeface="Consolas" pitchFamily="49" charset="0"/>
              </a:rPr>
              <a:t>=T)</a:t>
            </a:r>
          </a:p>
          <a:p>
            <a:pPr lvl="1"/>
            <a:r>
              <a:rPr lang="en-US" sz="1600" dirty="0">
                <a:solidFill>
                  <a:srgbClr val="FF0000"/>
                </a:solidFill>
                <a:latin typeface="Consolas" pitchFamily="49" charset="0"/>
              </a:rPr>
              <a:t>  }</a:t>
            </a:r>
          </a:p>
          <a:p>
            <a:pPr lvl="1"/>
            <a:r>
              <a:rPr lang="en-US" sz="1600" dirty="0">
                <a:solidFill>
                  <a:srgbClr val="FF0000"/>
                </a:solidFill>
                <a:latin typeface="Consolas" pitchFamily="49" charset="0"/>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4" name="Rectángulo 3"/>
          <p:cNvSpPr/>
          <p:nvPr/>
        </p:nvSpPr>
        <p:spPr>
          <a:xfrm>
            <a:off x="704528" y="1268760"/>
            <a:ext cx="8064896" cy="4524315"/>
          </a:xfrm>
          <a:prstGeom prst="rect">
            <a:avLst/>
          </a:prstGeom>
        </p:spPr>
        <p:txBody>
          <a:bodyPr wrap="square">
            <a:spAutoFit/>
          </a:bodyPr>
          <a:lstStyle/>
          <a:p>
            <a:r>
              <a:rPr lang="en-US" dirty="0">
                <a:solidFill>
                  <a:schemeClr val="bg1">
                    <a:lumMod val="50000"/>
                  </a:schemeClr>
                </a:solidFill>
              </a:rPr>
              <a:t>Install the necessary packages:</a:t>
            </a:r>
          </a:p>
          <a:p>
            <a:endParaRPr lang="en-US" dirty="0">
              <a:solidFill>
                <a:schemeClr val="bg1">
                  <a:lumMod val="50000"/>
                </a:schemeClr>
              </a:solidFill>
            </a:endParaRPr>
          </a:p>
          <a:p>
            <a:pPr lvl="1"/>
            <a:r>
              <a:rPr lang="en-US" dirty="0" err="1">
                <a:solidFill>
                  <a:srgbClr val="FF0000"/>
                </a:solidFill>
              </a:rPr>
              <a:t>installifnot</a:t>
            </a:r>
            <a:r>
              <a:rPr lang="en-US" dirty="0">
                <a:solidFill>
                  <a:srgbClr val="FF0000"/>
                </a:solidFill>
              </a:rPr>
              <a:t>("pd.mogene.1.0.st.v1")</a:t>
            </a:r>
          </a:p>
          <a:p>
            <a:pPr lvl="1"/>
            <a:r>
              <a:rPr lang="en-US" dirty="0" err="1">
                <a:solidFill>
                  <a:srgbClr val="FF0000"/>
                </a:solidFill>
              </a:rPr>
              <a:t>installifnot</a:t>
            </a:r>
            <a:r>
              <a:rPr lang="en-US" dirty="0">
                <a:solidFill>
                  <a:srgbClr val="FF0000"/>
                </a:solidFill>
              </a:rPr>
              <a:t>("mogene10sttranscriptcluster.db")</a:t>
            </a:r>
          </a:p>
          <a:p>
            <a:pPr lvl="1"/>
            <a:r>
              <a:rPr lang="en-US" dirty="0" err="1">
                <a:solidFill>
                  <a:srgbClr val="FF0000"/>
                </a:solidFill>
              </a:rPr>
              <a:t>installifnot</a:t>
            </a:r>
            <a:r>
              <a:rPr lang="en-US" dirty="0">
                <a:solidFill>
                  <a:srgbClr val="FF0000"/>
                </a:solidFill>
              </a:rPr>
              <a:t>("</a:t>
            </a:r>
            <a:r>
              <a:rPr lang="en-US" dirty="0" err="1">
                <a:solidFill>
                  <a:srgbClr val="FF0000"/>
                </a:solidFill>
              </a:rPr>
              <a:t>oligo</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limma</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Biobase</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arrayQualityMetrics</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genefilter</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multtest</a:t>
            </a:r>
            <a:r>
              <a:rPr lang="en-US" dirty="0">
                <a:solidFill>
                  <a:srgbClr val="FF0000"/>
                </a:solidFill>
              </a:rPr>
              <a:t>")</a:t>
            </a:r>
          </a:p>
          <a:p>
            <a:pPr lvl="1"/>
            <a:r>
              <a:rPr lang="en-US" dirty="0" err="1">
                <a:solidFill>
                  <a:srgbClr val="FF0000"/>
                </a:solidFill>
              </a:rPr>
              <a:t>installifnot</a:t>
            </a:r>
            <a:r>
              <a:rPr lang="en-US" dirty="0">
                <a:solidFill>
                  <a:srgbClr val="FF0000"/>
                </a:solidFill>
              </a:rPr>
              <a:t>("annotate")</a:t>
            </a:r>
          </a:p>
          <a:p>
            <a:pPr lvl="1"/>
            <a:r>
              <a:rPr lang="en-US" dirty="0" err="1">
                <a:solidFill>
                  <a:srgbClr val="FF0000"/>
                </a:solidFill>
              </a:rPr>
              <a:t>installifnot</a:t>
            </a:r>
            <a:r>
              <a:rPr lang="en-US" dirty="0">
                <a:solidFill>
                  <a:srgbClr val="FF0000"/>
                </a:solidFill>
              </a:rPr>
              <a:t>("</a:t>
            </a:r>
            <a:r>
              <a:rPr lang="en-US" dirty="0" err="1">
                <a:solidFill>
                  <a:srgbClr val="FF0000"/>
                </a:solidFill>
              </a:rPr>
              <a:t>xtable</a:t>
            </a:r>
            <a:r>
              <a:rPr lang="en-US" dirty="0">
                <a:solidFill>
                  <a:srgbClr val="FF0000"/>
                </a:solidFill>
              </a:rPr>
              <a:t>")</a:t>
            </a:r>
          </a:p>
          <a:p>
            <a:pPr lvl="1"/>
            <a:r>
              <a:rPr lang="en-US" dirty="0" err="1">
                <a:solidFill>
                  <a:srgbClr val="FF0000"/>
                </a:solidFill>
              </a:rPr>
              <a:t>installifnot</a:t>
            </a:r>
            <a:r>
              <a:rPr lang="en-US" dirty="0">
                <a:solidFill>
                  <a:srgbClr val="FF0000"/>
                </a:solidFill>
              </a:rPr>
              <a:t>("</a:t>
            </a:r>
            <a:r>
              <a:rPr lang="en-US" dirty="0" err="1">
                <a:solidFill>
                  <a:srgbClr val="FF0000"/>
                </a:solidFill>
              </a:rPr>
              <a:t>gplots</a:t>
            </a:r>
            <a:r>
              <a:rPr lang="en-US" dirty="0">
                <a:solidFill>
                  <a:srgbClr val="FF0000"/>
                </a:solidFill>
              </a:rPr>
              <a:t>")</a:t>
            </a:r>
          </a:p>
          <a:p>
            <a:pPr lvl="1"/>
            <a:r>
              <a:rPr lang="en-US" dirty="0" err="1">
                <a:solidFill>
                  <a:srgbClr val="FF0000"/>
                </a:solidFill>
              </a:rPr>
              <a:t>installifnot</a:t>
            </a:r>
            <a:r>
              <a:rPr lang="en-US" dirty="0">
                <a:solidFill>
                  <a:srgbClr val="FF0000"/>
                </a:solidFill>
              </a:rPr>
              <a:t>("scatterplot3d")</a:t>
            </a:r>
          </a:p>
          <a:p>
            <a:pPr lvl="1"/>
            <a:endParaRPr lang="en-US" dirty="0">
              <a:solidFill>
                <a:srgbClr val="FF0000"/>
              </a:solidFill>
            </a:endParaRPr>
          </a:p>
          <a:p>
            <a:r>
              <a:rPr lang="en-US" dirty="0">
                <a:solidFill>
                  <a:schemeClr val="tx2"/>
                </a:solidFill>
              </a:rPr>
              <a:t>To be sure, all the packages are installed and loaded, execute last code twice.</a:t>
            </a:r>
          </a:p>
        </p:txBody>
      </p:sp>
    </p:spTree>
    <p:extLst>
      <p:ext uri="{BB962C8B-B14F-4D97-AF65-F5344CB8AC3E}">
        <p14:creationId xmlns:p14="http://schemas.microsoft.com/office/powerpoint/2010/main" val="949531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6253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a:t>
            </a:r>
            <a:r>
              <a:rPr lang="en-GB" sz="2000" b="1" dirty="0" err="1">
                <a:solidFill>
                  <a:schemeClr val="accent1"/>
                </a:solidFill>
                <a:latin typeface="Calibri" pitchFamily="34" charset="0"/>
                <a:ea typeface="ＭＳ Ｐゴシック" pitchFamily="34" charset="-128"/>
              </a:rPr>
              <a:t>microarray</a:t>
            </a:r>
            <a:r>
              <a:rPr lang="en-GB" sz="2000" b="1" dirty="0">
                <a:solidFill>
                  <a:schemeClr val="accent1"/>
                </a:solidFill>
                <a:latin typeface="Calibri" pitchFamily="34" charset="0"/>
                <a:ea typeface="ＭＳ Ｐゴシック" pitchFamily="34" charset="-128"/>
              </a:rPr>
              <a:t>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LOAD THE DATA</a:t>
            </a:r>
          </a:p>
        </p:txBody>
      </p:sp>
      <p:sp>
        <p:nvSpPr>
          <p:cNvPr id="8" name="7 CuadroTexto"/>
          <p:cNvSpPr txBox="1"/>
          <p:nvPr/>
        </p:nvSpPr>
        <p:spPr>
          <a:xfrm>
            <a:off x="560512" y="1124744"/>
            <a:ext cx="5544616" cy="369332"/>
          </a:xfrm>
          <a:prstGeom prst="rect">
            <a:avLst/>
          </a:prstGeom>
          <a:noFill/>
        </p:spPr>
        <p:txBody>
          <a:bodyPr wrap="square" rtlCol="0">
            <a:spAutoFit/>
          </a:bodyPr>
          <a:lstStyle/>
          <a:p>
            <a:r>
              <a:rPr lang="en-US" dirty="0">
                <a:solidFill>
                  <a:schemeClr val="bg1">
                    <a:lumMod val="50000"/>
                  </a:schemeClr>
                </a:solidFill>
              </a:rPr>
              <a:t>We load the data:</a:t>
            </a:r>
          </a:p>
        </p:txBody>
      </p:sp>
      <p:sp>
        <p:nvSpPr>
          <p:cNvPr id="6" name="5 Rectángulo"/>
          <p:cNvSpPr/>
          <p:nvPr/>
        </p:nvSpPr>
        <p:spPr>
          <a:xfrm>
            <a:off x="632520" y="1556792"/>
            <a:ext cx="8640960" cy="3539430"/>
          </a:xfrm>
          <a:prstGeom prst="rect">
            <a:avLst/>
          </a:prstGeom>
        </p:spPr>
        <p:txBody>
          <a:bodyPr wrap="square">
            <a:spAutoFit/>
          </a:bodyPr>
          <a:lstStyle/>
          <a:p>
            <a:r>
              <a:rPr lang="en-US" sz="1400" dirty="0">
                <a:solidFill>
                  <a:srgbClr val="FF0000"/>
                </a:solidFill>
                <a:latin typeface="Consolas" pitchFamily="49" charset="0"/>
                <a:cs typeface="Consolas" pitchFamily="49" charset="0"/>
              </a:rPr>
              <a:t>#-----------------------------------------------------------------------------------</a:t>
            </a:r>
          </a:p>
          <a:p>
            <a:r>
              <a:rPr lang="en-US" sz="1400" dirty="0">
                <a:solidFill>
                  <a:srgbClr val="FF0000"/>
                </a:solidFill>
                <a:latin typeface="Consolas" pitchFamily="49" charset="0"/>
                <a:cs typeface="Consolas" pitchFamily="49" charset="0"/>
              </a:rPr>
              <a:t>###LOAD DATA: TARGETS AND CEL FILES. </a:t>
            </a:r>
          </a:p>
          <a:p>
            <a:r>
              <a:rPr lang="en-US" sz="1400" dirty="0">
                <a:solidFill>
                  <a:srgbClr val="FF0000"/>
                </a:solidFill>
                <a:latin typeface="Consolas" pitchFamily="49" charset="0"/>
                <a:cs typeface="Consolas" pitchFamily="49" charset="0"/>
              </a:rPr>
              <a:t>#------------------------------------------------------------------------------------</a:t>
            </a:r>
          </a:p>
          <a:p>
            <a:endParaRPr lang="en-US" sz="1400" dirty="0">
              <a:solidFill>
                <a:srgbClr val="FF0000"/>
              </a:solidFill>
              <a:latin typeface="Consolas" pitchFamily="49" charset="0"/>
              <a:cs typeface="Consolas" pitchFamily="49" charset="0"/>
            </a:endParaRPr>
          </a:p>
          <a:p>
            <a:r>
              <a:rPr lang="en-US" sz="1400" dirty="0">
                <a:solidFill>
                  <a:srgbClr val="FF0000"/>
                </a:solidFill>
                <a:latin typeface="Consolas" pitchFamily="49" charset="0"/>
                <a:cs typeface="Consolas" pitchFamily="49" charset="0"/>
              </a:rPr>
              <a:t>#TARGETS</a:t>
            </a:r>
          </a:p>
          <a:p>
            <a:r>
              <a:rPr lang="en-US" sz="1400" dirty="0">
                <a:solidFill>
                  <a:srgbClr val="FF0000"/>
                </a:solidFill>
                <a:latin typeface="Consolas" pitchFamily="49" charset="0"/>
                <a:cs typeface="Consolas" pitchFamily="49" charset="0"/>
              </a:rPr>
              <a:t>targets &lt;-read.csv(file=</a:t>
            </a:r>
            <a:r>
              <a:rPr lang="en-US" sz="1400" dirty="0" err="1">
                <a:solidFill>
                  <a:srgbClr val="FF0000"/>
                </a:solidFill>
                <a:latin typeface="Consolas" pitchFamily="49" charset="0"/>
                <a:cs typeface="Consolas" pitchFamily="49" charset="0"/>
              </a:rPr>
              <a:t>file.path</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dataDir</a:t>
            </a:r>
            <a:r>
              <a:rPr lang="en-US" sz="1400" dirty="0">
                <a:solidFill>
                  <a:srgbClr val="FF0000"/>
                </a:solidFill>
                <a:latin typeface="Consolas" pitchFamily="49" charset="0"/>
                <a:cs typeface="Consolas" pitchFamily="49" charset="0"/>
              </a:rPr>
              <a:t>,"targets.csv"), header = TRUE, </a:t>
            </a:r>
            <a:r>
              <a:rPr lang="en-US" sz="1400" dirty="0" err="1">
                <a:solidFill>
                  <a:srgbClr val="FF0000"/>
                </a:solidFill>
                <a:latin typeface="Consolas" pitchFamily="49" charset="0"/>
                <a:cs typeface="Consolas" pitchFamily="49" charset="0"/>
              </a:rPr>
              <a:t>sep</a:t>
            </a:r>
            <a:r>
              <a:rPr lang="en-US" sz="1400" dirty="0">
                <a:solidFill>
                  <a:srgbClr val="FF0000"/>
                </a:solidFill>
                <a:latin typeface="Consolas" pitchFamily="49" charset="0"/>
                <a:cs typeface="Consolas" pitchFamily="49" charset="0"/>
              </a:rPr>
              <a:t>=";") </a:t>
            </a:r>
          </a:p>
          <a:p>
            <a:r>
              <a:rPr lang="en-US" sz="1400" dirty="0">
                <a:solidFill>
                  <a:srgbClr val="FF0000"/>
                </a:solidFill>
                <a:latin typeface="Consolas" pitchFamily="49" charset="0"/>
                <a:cs typeface="Consolas" pitchFamily="49" charset="0"/>
              </a:rPr>
              <a:t>targets</a:t>
            </a:r>
          </a:p>
          <a:p>
            <a:endParaRPr lang="en-US" sz="1400" dirty="0">
              <a:solidFill>
                <a:srgbClr val="FF0000"/>
              </a:solidFill>
              <a:latin typeface="Consolas" pitchFamily="49" charset="0"/>
              <a:cs typeface="Consolas" pitchFamily="49" charset="0"/>
            </a:endParaRPr>
          </a:p>
          <a:p>
            <a:r>
              <a:rPr lang="en-US" sz="1400" dirty="0">
                <a:solidFill>
                  <a:srgbClr val="FF0000"/>
                </a:solidFill>
                <a:latin typeface="Consolas" pitchFamily="49" charset="0"/>
                <a:cs typeface="Consolas" pitchFamily="49" charset="0"/>
              </a:rPr>
              <a:t>#CELFILES</a:t>
            </a:r>
          </a:p>
          <a:p>
            <a:r>
              <a:rPr lang="en-US" sz="1400" dirty="0" err="1">
                <a:solidFill>
                  <a:srgbClr val="FF0000"/>
                </a:solidFill>
                <a:latin typeface="Consolas" pitchFamily="49" charset="0"/>
                <a:cs typeface="Consolas" pitchFamily="49" charset="0"/>
              </a:rPr>
              <a:t>CELfiles</a:t>
            </a:r>
            <a:r>
              <a:rPr lang="en-US" sz="1400" dirty="0">
                <a:solidFill>
                  <a:srgbClr val="FF0000"/>
                </a:solidFill>
                <a:latin typeface="Consolas" pitchFamily="49" charset="0"/>
                <a:cs typeface="Consolas" pitchFamily="49" charset="0"/>
              </a:rPr>
              <a:t> &lt;- </a:t>
            </a:r>
            <a:r>
              <a:rPr lang="en-US" sz="1400" dirty="0" err="1">
                <a:solidFill>
                  <a:srgbClr val="FF0000"/>
                </a:solidFill>
                <a:latin typeface="Consolas" pitchFamily="49" charset="0"/>
                <a:cs typeface="Consolas" pitchFamily="49" charset="0"/>
              </a:rPr>
              <a:t>list.celfiles</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file.path</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dataDir</a:t>
            </a:r>
            <a:r>
              <a:rPr lang="en-US" sz="1400" dirty="0">
                <a:solidFill>
                  <a:srgbClr val="FF0000"/>
                </a:solidFill>
                <a:latin typeface="Consolas" pitchFamily="49" charset="0"/>
                <a:cs typeface="Consolas" pitchFamily="49" charset="0"/>
              </a:rPr>
              <a:t>))</a:t>
            </a:r>
          </a:p>
          <a:p>
            <a:r>
              <a:rPr lang="en-US" sz="1400" dirty="0" err="1">
                <a:solidFill>
                  <a:srgbClr val="FF0000"/>
                </a:solidFill>
                <a:latin typeface="Consolas" pitchFamily="49" charset="0"/>
                <a:cs typeface="Consolas" pitchFamily="49" charset="0"/>
              </a:rPr>
              <a:t>CELfiles</a:t>
            </a:r>
            <a:endParaRPr lang="en-US" sz="1400" dirty="0">
              <a:solidFill>
                <a:srgbClr val="FF0000"/>
              </a:solidFill>
              <a:latin typeface="Consolas" pitchFamily="49" charset="0"/>
              <a:cs typeface="Consolas" pitchFamily="49" charset="0"/>
            </a:endParaRPr>
          </a:p>
          <a:p>
            <a:r>
              <a:rPr lang="en-US" sz="1400" dirty="0" err="1">
                <a:solidFill>
                  <a:srgbClr val="FF0000"/>
                </a:solidFill>
                <a:latin typeface="Consolas" pitchFamily="49" charset="0"/>
                <a:cs typeface="Consolas" pitchFamily="49" charset="0"/>
              </a:rPr>
              <a:t>rawData</a:t>
            </a:r>
            <a:r>
              <a:rPr lang="en-US" sz="1400" dirty="0">
                <a:solidFill>
                  <a:srgbClr val="FF0000"/>
                </a:solidFill>
                <a:latin typeface="Consolas" pitchFamily="49" charset="0"/>
                <a:cs typeface="Consolas" pitchFamily="49" charset="0"/>
              </a:rPr>
              <a:t> &lt;- </a:t>
            </a:r>
            <a:r>
              <a:rPr lang="en-US" sz="1400" dirty="0" err="1">
                <a:solidFill>
                  <a:srgbClr val="FF0000"/>
                </a:solidFill>
                <a:latin typeface="Consolas" pitchFamily="49" charset="0"/>
                <a:cs typeface="Consolas" pitchFamily="49" charset="0"/>
              </a:rPr>
              <a:t>read.celfiles</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file.path</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dataDir,CELfiles</a:t>
            </a:r>
            <a:r>
              <a:rPr lang="en-US" sz="1400" dirty="0">
                <a:solidFill>
                  <a:srgbClr val="FF0000"/>
                </a:solidFill>
                <a:latin typeface="Consolas" pitchFamily="49" charset="0"/>
                <a:cs typeface="Consolas" pitchFamily="49" charset="0"/>
              </a:rPr>
              <a:t>))</a:t>
            </a:r>
          </a:p>
          <a:p>
            <a:endParaRPr lang="en-US" sz="1400" dirty="0">
              <a:solidFill>
                <a:srgbClr val="FF0000"/>
              </a:solidFill>
              <a:latin typeface="Consolas" pitchFamily="49" charset="0"/>
              <a:cs typeface="Consolas" pitchFamily="49" charset="0"/>
            </a:endParaRPr>
          </a:p>
          <a:p>
            <a:r>
              <a:rPr lang="en-US" sz="1400" dirty="0">
                <a:solidFill>
                  <a:srgbClr val="FF0000"/>
                </a:solidFill>
                <a:latin typeface="Consolas" pitchFamily="49" charset="0"/>
                <a:cs typeface="Consolas" pitchFamily="49" charset="0"/>
              </a:rPr>
              <a:t>#DEFINE SOME VARIABLES FOR PLOTS</a:t>
            </a:r>
          </a:p>
          <a:p>
            <a:r>
              <a:rPr lang="en-US" sz="1400" dirty="0" err="1">
                <a:solidFill>
                  <a:srgbClr val="FF0000"/>
                </a:solidFill>
                <a:latin typeface="Consolas" pitchFamily="49" charset="0"/>
                <a:cs typeface="Consolas" pitchFamily="49" charset="0"/>
              </a:rPr>
              <a:t>sampleNames</a:t>
            </a:r>
            <a:r>
              <a:rPr lang="en-US" sz="1400" dirty="0">
                <a:solidFill>
                  <a:srgbClr val="FF0000"/>
                </a:solidFill>
                <a:latin typeface="Consolas" pitchFamily="49" charset="0"/>
                <a:cs typeface="Consolas" pitchFamily="49" charset="0"/>
              </a:rPr>
              <a:t> &lt;- </a:t>
            </a:r>
            <a:r>
              <a:rPr lang="en-US" sz="1400" dirty="0" err="1">
                <a:solidFill>
                  <a:srgbClr val="FF0000"/>
                </a:solidFill>
                <a:latin typeface="Consolas" pitchFamily="49" charset="0"/>
                <a:cs typeface="Consolas" pitchFamily="49" charset="0"/>
              </a:rPr>
              <a:t>as.character</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targets$ShortName</a:t>
            </a:r>
            <a:r>
              <a:rPr lang="en-US" sz="1400" dirty="0">
                <a:solidFill>
                  <a:srgbClr val="FF0000"/>
                </a:solidFill>
                <a:latin typeface="Consolas" pitchFamily="49" charset="0"/>
                <a:cs typeface="Consolas" pitchFamily="49" charset="0"/>
              </a:rPr>
              <a:t>)</a:t>
            </a:r>
          </a:p>
          <a:p>
            <a:r>
              <a:rPr lang="en-US" sz="1400" dirty="0" err="1">
                <a:solidFill>
                  <a:srgbClr val="FF0000"/>
                </a:solidFill>
                <a:latin typeface="Consolas" pitchFamily="49" charset="0"/>
                <a:cs typeface="Consolas" pitchFamily="49" charset="0"/>
              </a:rPr>
              <a:t>sampleColor</a:t>
            </a:r>
            <a:r>
              <a:rPr lang="en-US" sz="1400" dirty="0">
                <a:solidFill>
                  <a:srgbClr val="FF0000"/>
                </a:solidFill>
                <a:latin typeface="Consolas" pitchFamily="49" charset="0"/>
                <a:cs typeface="Consolas" pitchFamily="49" charset="0"/>
              </a:rPr>
              <a:t> &lt;- </a:t>
            </a:r>
            <a:r>
              <a:rPr lang="en-US" sz="1400" dirty="0" err="1">
                <a:solidFill>
                  <a:srgbClr val="FF0000"/>
                </a:solidFill>
                <a:latin typeface="Consolas" pitchFamily="49" charset="0"/>
                <a:cs typeface="Consolas" pitchFamily="49" charset="0"/>
              </a:rPr>
              <a:t>as.character</a:t>
            </a:r>
            <a:r>
              <a:rPr lang="en-US" sz="1400" dirty="0">
                <a:solidFill>
                  <a:srgbClr val="FF0000"/>
                </a:solidFill>
                <a:latin typeface="Consolas" pitchFamily="49" charset="0"/>
                <a:cs typeface="Consolas" pitchFamily="49" charset="0"/>
              </a:rPr>
              <a:t>(</a:t>
            </a:r>
            <a:r>
              <a:rPr lang="en-US" sz="1400" dirty="0" err="1">
                <a:solidFill>
                  <a:srgbClr val="FF0000"/>
                </a:solidFill>
                <a:latin typeface="Consolas" pitchFamily="49" charset="0"/>
                <a:cs typeface="Consolas" pitchFamily="49" charset="0"/>
              </a:rPr>
              <a:t>targets$Colors</a:t>
            </a:r>
            <a:r>
              <a:rPr lang="en-US" sz="1400" dirty="0">
                <a:solidFill>
                  <a:srgbClr val="FF0000"/>
                </a:solidFill>
                <a:latin typeface="Consolas" pitchFamily="49" charset="0"/>
                <a:cs typeface="Consolas"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432245"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14" name="13 CuadroTexto"/>
          <p:cNvSpPr txBox="1"/>
          <p:nvPr/>
        </p:nvSpPr>
        <p:spPr>
          <a:xfrm>
            <a:off x="704528" y="1196752"/>
            <a:ext cx="5544616" cy="369332"/>
          </a:xfrm>
          <a:prstGeom prst="rect">
            <a:avLst/>
          </a:prstGeom>
          <a:noFill/>
        </p:spPr>
        <p:txBody>
          <a:bodyPr wrap="square" rtlCol="0">
            <a:spAutoFit/>
          </a:bodyPr>
          <a:lstStyle/>
          <a:p>
            <a:r>
              <a:rPr lang="en-US" dirty="0">
                <a:solidFill>
                  <a:schemeClr val="bg1">
                    <a:lumMod val="50000"/>
                  </a:schemeClr>
                </a:solidFill>
              </a:rPr>
              <a:t>Let’s do with our data:</a:t>
            </a:r>
          </a:p>
        </p:txBody>
      </p:sp>
      <p:sp>
        <p:nvSpPr>
          <p:cNvPr id="6" name="5 Rectángulo"/>
          <p:cNvSpPr/>
          <p:nvPr/>
        </p:nvSpPr>
        <p:spPr>
          <a:xfrm>
            <a:off x="488504" y="1584123"/>
            <a:ext cx="8928992" cy="3539430"/>
          </a:xfrm>
          <a:prstGeom prst="rect">
            <a:avLst/>
          </a:prstGeom>
        </p:spPr>
        <p:txBody>
          <a:bodyPr wrap="square">
            <a:spAutoFit/>
          </a:bodyPr>
          <a:lstStyle/>
          <a:p>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###QUALITY CONTROL OF ARRAYS: RAW DATA</a:t>
            </a:r>
          </a:p>
          <a:p>
            <a:r>
              <a:rPr lang="en-US" sz="1600" dirty="0">
                <a:solidFill>
                  <a:srgbClr val="FF0000"/>
                </a:solidFill>
                <a:latin typeface="Consolas" pitchFamily="49" charset="0"/>
                <a:cs typeface="Consolas" pitchFamily="49" charset="0"/>
              </a:rPr>
              <a:t>#-----------------------------------------------------------------------------</a:t>
            </a:r>
          </a:p>
          <a:p>
            <a:endParaRPr lang="en-US" sz="1600" dirty="0">
              <a:solidFill>
                <a:srgbClr val="FF0000"/>
              </a:solidFill>
              <a:latin typeface="Consolas" pitchFamily="49" charset="0"/>
              <a:cs typeface="Consolas" pitchFamily="49" charset="0"/>
            </a:endParaRPr>
          </a:p>
          <a:p>
            <a:endParaRPr lang="en-US" sz="1600" dirty="0">
              <a:solidFill>
                <a:srgbClr val="FF0000"/>
              </a:solidFill>
              <a:latin typeface="Consolas" pitchFamily="49" charset="0"/>
              <a:cs typeface="Consolas" pitchFamily="49" charset="0"/>
            </a:endParaRPr>
          </a:p>
          <a:p>
            <a:r>
              <a:rPr lang="en-US" sz="1600" dirty="0">
                <a:solidFill>
                  <a:srgbClr val="FF0000"/>
                </a:solidFill>
                <a:latin typeface="Consolas" pitchFamily="49" charset="0"/>
                <a:cs typeface="Consolas" pitchFamily="49" charset="0"/>
              </a:rPr>
              <a:t>#BOXPLOT</a:t>
            </a:r>
          </a:p>
          <a:p>
            <a:r>
              <a:rPr lang="en-US" sz="1600" dirty="0">
                <a:solidFill>
                  <a:srgbClr val="FF0000"/>
                </a:solidFill>
                <a:latin typeface="Consolas" pitchFamily="49" charset="0"/>
                <a:cs typeface="Consolas" pitchFamily="49" charset="0"/>
              </a:rPr>
              <a:t>boxplot(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which="all",</a:t>
            </a:r>
            <a:r>
              <a:rPr lang="en-US" sz="1600" dirty="0" err="1">
                <a:solidFill>
                  <a:srgbClr val="FF0000"/>
                </a:solidFill>
                <a:latin typeface="Consolas" pitchFamily="49" charset="0"/>
                <a:cs typeface="Consolas" pitchFamily="49" charset="0"/>
              </a:rPr>
              <a:t>las</a:t>
            </a:r>
            <a:r>
              <a:rPr lang="en-US" sz="1600" dirty="0">
                <a:solidFill>
                  <a:srgbClr val="FF0000"/>
                </a:solidFill>
                <a:latin typeface="Consolas" pitchFamily="49" charset="0"/>
                <a:cs typeface="Consolas" pitchFamily="49" charset="0"/>
              </a:rPr>
              <a:t>=2, main="Intensity distribution of RAW data", </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cex.axis</a:t>
            </a:r>
            <a:r>
              <a:rPr lang="en-US" sz="1600" dirty="0">
                <a:solidFill>
                  <a:srgbClr val="FF0000"/>
                </a:solidFill>
                <a:latin typeface="Consolas" pitchFamily="49" charset="0"/>
                <a:cs typeface="Consolas" pitchFamily="49" charset="0"/>
              </a:rPr>
              <a:t>=0.6, col=</a:t>
            </a:r>
            <a:r>
              <a:rPr lang="en-US" sz="1600" dirty="0" err="1">
                <a:solidFill>
                  <a:srgbClr val="FF0000"/>
                </a:solidFill>
                <a:latin typeface="Consolas" pitchFamily="49" charset="0"/>
                <a:cs typeface="Consolas" pitchFamily="49" charset="0"/>
              </a:rPr>
              <a:t>sampleColor</a:t>
            </a:r>
            <a:r>
              <a:rPr lang="en-US" sz="1600" dirty="0">
                <a:solidFill>
                  <a:srgbClr val="FF0000"/>
                </a:solidFill>
                <a:latin typeface="Consolas" pitchFamily="49" charset="0"/>
                <a:cs typeface="Consolas" pitchFamily="49" charset="0"/>
              </a:rPr>
              <a:t>, names=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a:t>
            </a:r>
          </a:p>
          <a:p>
            <a:endParaRPr lang="en-US" sz="1600" dirty="0">
              <a:solidFill>
                <a:srgbClr val="FF0000"/>
              </a:solidFill>
              <a:latin typeface="Consolas" pitchFamily="49" charset="0"/>
              <a:cs typeface="Consolas" pitchFamily="49" charset="0"/>
            </a:endParaRPr>
          </a:p>
          <a:p>
            <a:r>
              <a:rPr lang="en-US" sz="1600" dirty="0">
                <a:solidFill>
                  <a:srgbClr val="FF0000"/>
                </a:solidFill>
                <a:latin typeface="Consolas" pitchFamily="49" charset="0"/>
                <a:cs typeface="Consolas" pitchFamily="49" charset="0"/>
              </a:rPr>
              <a:t>#HIERARQUICAL CLUSTERING</a:t>
            </a:r>
          </a:p>
          <a:p>
            <a:r>
              <a:rPr lang="en-US" sz="1600" dirty="0" err="1">
                <a:solidFill>
                  <a:srgbClr val="FF0000"/>
                </a:solidFill>
                <a:latin typeface="Consolas" pitchFamily="49" charset="0"/>
                <a:cs typeface="Consolas" pitchFamily="49" charset="0"/>
              </a:rPr>
              <a:t>clust.euclid.average</a:t>
            </a:r>
            <a:r>
              <a:rPr lang="en-US" sz="1600" dirty="0">
                <a:solidFill>
                  <a:srgbClr val="FF0000"/>
                </a:solidFill>
                <a:latin typeface="Consolas" pitchFamily="49" charset="0"/>
                <a:cs typeface="Consolas" pitchFamily="49" charset="0"/>
              </a:rPr>
              <a:t> &lt;- </a:t>
            </a:r>
            <a:r>
              <a:rPr lang="en-US" sz="1600" dirty="0" err="1">
                <a:solidFill>
                  <a:srgbClr val="FF0000"/>
                </a:solidFill>
                <a:latin typeface="Consolas" pitchFamily="49" charset="0"/>
                <a:cs typeface="Consolas" pitchFamily="49" charset="0"/>
              </a:rPr>
              <a:t>hclust</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dist</a:t>
            </a:r>
            <a:r>
              <a:rPr lang="en-US" sz="1600" dirty="0">
                <a:solidFill>
                  <a:srgbClr val="FF0000"/>
                </a:solidFill>
                <a:latin typeface="Consolas" pitchFamily="49" charset="0"/>
                <a:cs typeface="Consolas" pitchFamily="49" charset="0"/>
              </a:rPr>
              <a:t>(t(</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))),method="average")</a:t>
            </a:r>
          </a:p>
          <a:p>
            <a:r>
              <a:rPr lang="en-US" sz="1600" dirty="0">
                <a:solidFill>
                  <a:srgbClr val="FF0000"/>
                </a:solidFill>
                <a:latin typeface="Consolas" pitchFamily="49" charset="0"/>
                <a:cs typeface="Consolas" pitchFamily="49" charset="0"/>
              </a:rPr>
              <a:t>plot(</a:t>
            </a:r>
            <a:r>
              <a:rPr lang="en-US" sz="1600" dirty="0" err="1">
                <a:solidFill>
                  <a:srgbClr val="FF0000"/>
                </a:solidFill>
                <a:latin typeface="Consolas" pitchFamily="49" charset="0"/>
                <a:cs typeface="Consolas" pitchFamily="49" charset="0"/>
              </a:rPr>
              <a:t>clust.euclid.average</a:t>
            </a:r>
            <a:r>
              <a:rPr lang="en-US" sz="1600" dirty="0">
                <a:solidFill>
                  <a:srgbClr val="FF0000"/>
                </a:solidFill>
                <a:latin typeface="Consolas" pitchFamily="49" charset="0"/>
                <a:cs typeface="Consolas" pitchFamily="49" charset="0"/>
              </a:rPr>
              <a:t>, labels=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 main="Hierarchical clustering of </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cex</a:t>
            </a:r>
            <a:r>
              <a:rPr lang="en-US" sz="1600" dirty="0">
                <a:solidFill>
                  <a:srgbClr val="FF0000"/>
                </a:solidFill>
                <a:latin typeface="Consolas" pitchFamily="49" charset="0"/>
                <a:cs typeface="Consolas" pitchFamily="49" charset="0"/>
              </a:rPr>
              <a:t>=0.7,  hang=-1)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432245"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14" name="13 CuadroTexto"/>
          <p:cNvSpPr txBox="1"/>
          <p:nvPr/>
        </p:nvSpPr>
        <p:spPr>
          <a:xfrm>
            <a:off x="704528" y="1196752"/>
            <a:ext cx="5544616" cy="369332"/>
          </a:xfrm>
          <a:prstGeom prst="rect">
            <a:avLst/>
          </a:prstGeom>
          <a:noFill/>
        </p:spPr>
        <p:txBody>
          <a:bodyPr wrap="square" rtlCol="0">
            <a:spAutoFit/>
          </a:bodyPr>
          <a:lstStyle/>
          <a:p>
            <a:r>
              <a:rPr lang="en-US" dirty="0">
                <a:solidFill>
                  <a:schemeClr val="bg1">
                    <a:lumMod val="50000"/>
                  </a:schemeClr>
                </a:solidFill>
              </a:rPr>
              <a:t>Let’s do with our data:</a:t>
            </a:r>
          </a:p>
        </p:txBody>
      </p:sp>
      <p:sp>
        <p:nvSpPr>
          <p:cNvPr id="6" name="5 Rectángulo"/>
          <p:cNvSpPr/>
          <p:nvPr/>
        </p:nvSpPr>
        <p:spPr>
          <a:xfrm>
            <a:off x="488504" y="1584123"/>
            <a:ext cx="8928992" cy="4524315"/>
          </a:xfrm>
          <a:prstGeom prst="rect">
            <a:avLst/>
          </a:prstGeom>
        </p:spPr>
        <p:txBody>
          <a:bodyPr wrap="square">
            <a:spAutoFit/>
          </a:bodyPr>
          <a:lstStyle/>
          <a:p>
            <a:r>
              <a:rPr lang="en-US" sz="1600" dirty="0">
                <a:solidFill>
                  <a:srgbClr val="FF0000"/>
                </a:solidFill>
                <a:latin typeface="Consolas" pitchFamily="49" charset="0"/>
                <a:cs typeface="Consolas" pitchFamily="49" charset="0"/>
              </a:rPr>
              <a:t>#PRINCIPAL COMPONENT ANALYSIS</a:t>
            </a:r>
          </a:p>
          <a:p>
            <a:endParaRPr lang="en-US" sz="1600" dirty="0">
              <a:solidFill>
                <a:srgbClr val="FF0000"/>
              </a:solidFill>
              <a:latin typeface="Consolas" pitchFamily="49" charset="0"/>
              <a:cs typeface="Consolas" pitchFamily="49" charset="0"/>
            </a:endParaRPr>
          </a:p>
          <a:p>
            <a:r>
              <a:rPr lang="en-US" sz="1600" dirty="0" err="1">
                <a:solidFill>
                  <a:srgbClr val="FF0000"/>
                </a:solidFill>
                <a:latin typeface="Consolas" pitchFamily="49" charset="0"/>
                <a:cs typeface="Consolas" pitchFamily="49" charset="0"/>
              </a:rPr>
              <a:t>plotPCA</a:t>
            </a:r>
            <a:r>
              <a:rPr lang="en-US" sz="1600" dirty="0">
                <a:solidFill>
                  <a:srgbClr val="FF0000"/>
                </a:solidFill>
                <a:latin typeface="Consolas" pitchFamily="49" charset="0"/>
                <a:cs typeface="Consolas" pitchFamily="49" charset="0"/>
              </a:rPr>
              <a:t> &lt;- function ( X, labels=NULL, colors=NULL, </a:t>
            </a:r>
            <a:r>
              <a:rPr lang="en-US" sz="1600" dirty="0" err="1">
                <a:solidFill>
                  <a:srgbClr val="FF0000"/>
                </a:solidFill>
                <a:latin typeface="Consolas" pitchFamily="49" charset="0"/>
                <a:cs typeface="Consolas" pitchFamily="49" charset="0"/>
              </a:rPr>
              <a:t>dataDesc</a:t>
            </a:r>
            <a:r>
              <a:rPr lang="en-US" sz="1600" dirty="0">
                <a:solidFill>
                  <a:srgbClr val="FF0000"/>
                </a:solidFill>
                <a:latin typeface="Consolas" pitchFamily="49" charset="0"/>
                <a:cs typeface="Consolas" pitchFamily="49" charset="0"/>
              </a:rPr>
              <a:t>="", scale=FALSE, </a:t>
            </a:r>
            <a:r>
              <a:rPr lang="en-US" sz="1600" dirty="0" err="1">
                <a:solidFill>
                  <a:srgbClr val="FF0000"/>
                </a:solidFill>
                <a:latin typeface="Consolas" pitchFamily="49" charset="0"/>
                <a:cs typeface="Consolas" pitchFamily="49" charset="0"/>
              </a:rPr>
              <a:t>formapunts</a:t>
            </a:r>
            <a:r>
              <a:rPr lang="en-US" sz="1600" dirty="0">
                <a:solidFill>
                  <a:srgbClr val="FF0000"/>
                </a:solidFill>
                <a:latin typeface="Consolas" pitchFamily="49" charset="0"/>
                <a:cs typeface="Consolas" pitchFamily="49" charset="0"/>
              </a:rPr>
              <a:t>=NULL, </a:t>
            </a:r>
            <a:r>
              <a:rPr lang="en-US" sz="1600" dirty="0" err="1">
                <a:solidFill>
                  <a:srgbClr val="FF0000"/>
                </a:solidFill>
                <a:latin typeface="Consolas" pitchFamily="49" charset="0"/>
                <a:cs typeface="Consolas" pitchFamily="49" charset="0"/>
              </a:rPr>
              <a:t>myCex</a:t>
            </a:r>
            <a:r>
              <a:rPr lang="en-US" sz="1600" dirty="0">
                <a:solidFill>
                  <a:srgbClr val="FF0000"/>
                </a:solidFill>
                <a:latin typeface="Consolas" pitchFamily="49" charset="0"/>
                <a:cs typeface="Consolas" pitchFamily="49" charset="0"/>
              </a:rPr>
              <a:t>=0.8,...)</a:t>
            </a:r>
          </a:p>
          <a:p>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pcX</a:t>
            </a:r>
            <a:r>
              <a:rPr lang="en-US" sz="1600" dirty="0">
                <a:solidFill>
                  <a:srgbClr val="FF0000"/>
                </a:solidFill>
                <a:latin typeface="Consolas" pitchFamily="49" charset="0"/>
                <a:cs typeface="Consolas" pitchFamily="49" charset="0"/>
              </a:rPr>
              <a:t>&lt;-</a:t>
            </a:r>
            <a:r>
              <a:rPr lang="en-US" sz="1600" dirty="0" err="1">
                <a:solidFill>
                  <a:srgbClr val="FF0000"/>
                </a:solidFill>
                <a:latin typeface="Consolas" pitchFamily="49" charset="0"/>
                <a:cs typeface="Consolas" pitchFamily="49" charset="0"/>
              </a:rPr>
              <a:t>prcomp</a:t>
            </a:r>
            <a:r>
              <a:rPr lang="en-US" sz="1600" dirty="0">
                <a:solidFill>
                  <a:srgbClr val="FF0000"/>
                </a:solidFill>
                <a:latin typeface="Consolas" pitchFamily="49" charset="0"/>
                <a:cs typeface="Consolas" pitchFamily="49" charset="0"/>
              </a:rPr>
              <a:t>(t(X), scale=scale) # o </a:t>
            </a:r>
            <a:r>
              <a:rPr lang="en-US" sz="1600" dirty="0" err="1">
                <a:solidFill>
                  <a:srgbClr val="FF0000"/>
                </a:solidFill>
                <a:latin typeface="Consolas" pitchFamily="49" charset="0"/>
                <a:cs typeface="Consolas" pitchFamily="49" charset="0"/>
              </a:rPr>
              <a:t>prcomp</a:t>
            </a:r>
            <a:r>
              <a:rPr lang="en-US" sz="1600" dirty="0">
                <a:solidFill>
                  <a:srgbClr val="FF0000"/>
                </a:solidFill>
                <a:latin typeface="Consolas" pitchFamily="49" charset="0"/>
                <a:cs typeface="Consolas" pitchFamily="49" charset="0"/>
              </a:rPr>
              <a:t>(t(X))</a:t>
            </a:r>
          </a:p>
          <a:p>
            <a:r>
              <a:rPr lang="en-US" sz="1600" dirty="0">
                <a:solidFill>
                  <a:srgbClr val="FF0000"/>
                </a:solidFill>
                <a:latin typeface="Consolas" pitchFamily="49" charset="0"/>
                <a:cs typeface="Consolas" pitchFamily="49" charset="0"/>
              </a:rPr>
              <a:t>  loads&lt;- round(pcX$sdev^2/sum(pcX$sdev^2)*100,1)</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xlab</a:t>
            </a:r>
            <a:r>
              <a:rPr lang="en-US" sz="1600" dirty="0">
                <a:solidFill>
                  <a:srgbClr val="FF0000"/>
                </a:solidFill>
                <a:latin typeface="Consolas" pitchFamily="49" charset="0"/>
                <a:cs typeface="Consolas" pitchFamily="49" charset="0"/>
              </a:rPr>
              <a:t>&lt;-c(paste("PC1",loads[1],"%"))</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ylab</a:t>
            </a:r>
            <a:r>
              <a:rPr lang="en-US" sz="1600" dirty="0">
                <a:solidFill>
                  <a:srgbClr val="FF0000"/>
                </a:solidFill>
                <a:latin typeface="Consolas" pitchFamily="49" charset="0"/>
                <a:cs typeface="Consolas" pitchFamily="49" charset="0"/>
              </a:rPr>
              <a:t>&lt;-c(paste("PC2",loads[2],"%"))</a:t>
            </a:r>
          </a:p>
          <a:p>
            <a:r>
              <a:rPr lang="en-US" sz="1600" dirty="0">
                <a:solidFill>
                  <a:srgbClr val="FF0000"/>
                </a:solidFill>
                <a:latin typeface="Consolas" pitchFamily="49" charset="0"/>
                <a:cs typeface="Consolas" pitchFamily="49" charset="0"/>
              </a:rPr>
              <a:t>  if (</a:t>
            </a:r>
            <a:r>
              <a:rPr lang="en-US" sz="1600" dirty="0" err="1">
                <a:solidFill>
                  <a:srgbClr val="FF0000"/>
                </a:solidFill>
                <a:latin typeface="Consolas" pitchFamily="49" charset="0"/>
                <a:cs typeface="Consolas" pitchFamily="49" charset="0"/>
              </a:rPr>
              <a:t>is.null</a:t>
            </a:r>
            <a:r>
              <a:rPr lang="en-US" sz="1600" dirty="0">
                <a:solidFill>
                  <a:srgbClr val="FF0000"/>
                </a:solidFill>
                <a:latin typeface="Consolas" pitchFamily="49" charset="0"/>
                <a:cs typeface="Consolas" pitchFamily="49" charset="0"/>
              </a:rPr>
              <a:t>(colors)) colors=1</a:t>
            </a:r>
          </a:p>
          <a:p>
            <a:r>
              <a:rPr lang="en-US" sz="1600" dirty="0">
                <a:solidFill>
                  <a:srgbClr val="FF0000"/>
                </a:solidFill>
                <a:latin typeface="Consolas" pitchFamily="49" charset="0"/>
                <a:cs typeface="Consolas" pitchFamily="49" charset="0"/>
              </a:rPr>
              <a:t>  plot(</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[,1:2],</a:t>
            </a:r>
            <a:r>
              <a:rPr lang="en-US" sz="1600" dirty="0" err="1">
                <a:solidFill>
                  <a:srgbClr val="FF0000"/>
                </a:solidFill>
                <a:latin typeface="Consolas" pitchFamily="49" charset="0"/>
                <a:cs typeface="Consolas" pitchFamily="49" charset="0"/>
              </a:rPr>
              <a:t>xlab</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xlab,ylab</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ylab</a:t>
            </a:r>
            <a:r>
              <a:rPr lang="en-US" sz="1600" dirty="0">
                <a:solidFill>
                  <a:srgbClr val="FF0000"/>
                </a:solidFill>
                <a:latin typeface="Consolas" pitchFamily="49" charset="0"/>
                <a:cs typeface="Consolas" pitchFamily="49" charset="0"/>
              </a:rPr>
              <a:t>, col=colors, </a:t>
            </a:r>
            <a:r>
              <a:rPr lang="en-US" sz="1600" dirty="0" err="1">
                <a:solidFill>
                  <a:srgbClr val="FF0000"/>
                </a:solidFill>
                <a:latin typeface="Consolas" pitchFamily="49" charset="0"/>
                <a:cs typeface="Consolas" pitchFamily="49" charset="0"/>
              </a:rPr>
              <a:t>pch</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formapunts</a:t>
            </a:r>
            <a:r>
              <a:rPr lang="en-US" sz="1600" dirty="0">
                <a:solidFill>
                  <a:srgbClr val="FF0000"/>
                </a:solidFill>
                <a:latin typeface="Consolas" pitchFamily="49" charset="0"/>
                <a:cs typeface="Consolas" pitchFamily="49" charset="0"/>
              </a:rPr>
              <a:t>, </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xlim</a:t>
            </a:r>
            <a:r>
              <a:rPr lang="en-US" sz="1600" dirty="0">
                <a:solidFill>
                  <a:srgbClr val="FF0000"/>
                </a:solidFill>
                <a:latin typeface="Consolas" pitchFamily="49" charset="0"/>
                <a:cs typeface="Consolas" pitchFamily="49" charset="0"/>
              </a:rPr>
              <a:t>=c(min(</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[,1])-100000, max(</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[,1])+100000),</a:t>
            </a:r>
            <a:r>
              <a:rPr lang="en-US" sz="1600" dirty="0" err="1">
                <a:solidFill>
                  <a:srgbClr val="FF0000"/>
                </a:solidFill>
                <a:latin typeface="Consolas" pitchFamily="49" charset="0"/>
                <a:cs typeface="Consolas" pitchFamily="49" charset="0"/>
              </a:rPr>
              <a:t>ylim</a:t>
            </a:r>
            <a:r>
              <a:rPr lang="en-US" sz="1600" dirty="0">
                <a:solidFill>
                  <a:srgbClr val="FF0000"/>
                </a:solidFill>
                <a:latin typeface="Consolas" pitchFamily="49" charset="0"/>
                <a:cs typeface="Consolas" pitchFamily="49" charset="0"/>
              </a:rPr>
              <a:t>=c(min(</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[,2])-100000, max(</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[,2])+100000))</a:t>
            </a:r>
          </a:p>
          <a:p>
            <a:r>
              <a:rPr lang="en-US" sz="1600" dirty="0">
                <a:solidFill>
                  <a:srgbClr val="FF0000"/>
                </a:solidFill>
                <a:latin typeface="Consolas" pitchFamily="49" charset="0"/>
                <a:cs typeface="Consolas" pitchFamily="49" charset="0"/>
              </a:rPr>
              <a:t>  text(</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[,1],</a:t>
            </a:r>
            <a:r>
              <a:rPr lang="en-US" sz="1600" dirty="0" err="1">
                <a:solidFill>
                  <a:srgbClr val="FF0000"/>
                </a:solidFill>
                <a:latin typeface="Consolas" pitchFamily="49" charset="0"/>
                <a:cs typeface="Consolas" pitchFamily="49" charset="0"/>
              </a:rPr>
              <a:t>pcX$x</a:t>
            </a:r>
            <a:r>
              <a:rPr lang="en-US" sz="1600" dirty="0">
                <a:solidFill>
                  <a:srgbClr val="FF0000"/>
                </a:solidFill>
                <a:latin typeface="Consolas" pitchFamily="49" charset="0"/>
                <a:cs typeface="Consolas" pitchFamily="49" charset="0"/>
              </a:rPr>
              <a:t>[,2], labels, </a:t>
            </a:r>
            <a:r>
              <a:rPr lang="en-US" sz="1600" dirty="0" err="1">
                <a:solidFill>
                  <a:srgbClr val="FF0000"/>
                </a:solidFill>
                <a:latin typeface="Consolas" pitchFamily="49" charset="0"/>
                <a:cs typeface="Consolas" pitchFamily="49" charset="0"/>
              </a:rPr>
              <a:t>pos</a:t>
            </a:r>
            <a:r>
              <a:rPr lang="en-US" sz="1600" dirty="0">
                <a:solidFill>
                  <a:srgbClr val="FF0000"/>
                </a:solidFill>
                <a:latin typeface="Consolas" pitchFamily="49" charset="0"/>
                <a:cs typeface="Consolas" pitchFamily="49" charset="0"/>
              </a:rPr>
              <a:t>=3, </a:t>
            </a:r>
            <a:r>
              <a:rPr lang="en-US" sz="1600" dirty="0" err="1">
                <a:solidFill>
                  <a:srgbClr val="FF0000"/>
                </a:solidFill>
                <a:latin typeface="Consolas" pitchFamily="49" charset="0"/>
                <a:cs typeface="Consolas" pitchFamily="49" charset="0"/>
              </a:rPr>
              <a:t>cex</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myCex</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  title(paste("Plot of first 2 PCs for expressions in", </a:t>
            </a:r>
            <a:r>
              <a:rPr lang="en-US" sz="1600" dirty="0" err="1">
                <a:solidFill>
                  <a:srgbClr val="FF0000"/>
                </a:solidFill>
                <a:latin typeface="Consolas" pitchFamily="49" charset="0"/>
                <a:cs typeface="Consolas" pitchFamily="49" charset="0"/>
              </a:rPr>
              <a:t>dataDesc</a:t>
            </a:r>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sep</a:t>
            </a:r>
            <a:r>
              <a:rPr lang="en-US" sz="1600" dirty="0">
                <a:solidFill>
                  <a:srgbClr val="FF0000"/>
                </a:solidFill>
                <a:latin typeface="Consolas" pitchFamily="49" charset="0"/>
                <a:cs typeface="Consolas" pitchFamily="49" charset="0"/>
              </a:rPr>
              <a:t>=" "), </a:t>
            </a:r>
            <a:r>
              <a:rPr lang="en-US" sz="1600" dirty="0" err="1">
                <a:solidFill>
                  <a:srgbClr val="FF0000"/>
                </a:solidFill>
                <a:latin typeface="Consolas" pitchFamily="49" charset="0"/>
                <a:cs typeface="Consolas" pitchFamily="49" charset="0"/>
              </a:rPr>
              <a:t>cex</a:t>
            </a:r>
            <a:r>
              <a:rPr lang="en-US" sz="1600" dirty="0">
                <a:solidFill>
                  <a:srgbClr val="FF0000"/>
                </a:solidFill>
                <a:latin typeface="Consolas" pitchFamily="49" charset="0"/>
                <a:cs typeface="Consolas" pitchFamily="49" charset="0"/>
              </a:rPr>
              <a:t>=0.8)</a:t>
            </a:r>
          </a:p>
          <a:p>
            <a:r>
              <a:rPr lang="en-US" sz="1600" dirty="0">
                <a:solidFill>
                  <a:srgbClr val="FF0000"/>
                </a:solidFill>
                <a:latin typeface="Consolas" pitchFamily="49" charset="0"/>
                <a:cs typeface="Consolas" pitchFamily="49" charset="0"/>
              </a:rPr>
              <a:t>}</a:t>
            </a:r>
          </a:p>
          <a:p>
            <a:endParaRPr lang="en-US" sz="1600" dirty="0">
              <a:solidFill>
                <a:srgbClr val="FF0000"/>
              </a:solidFill>
              <a:latin typeface="Consolas" pitchFamily="49" charset="0"/>
              <a:cs typeface="Consolas" pitchFamily="49" charset="0"/>
            </a:endParaRPr>
          </a:p>
        </p:txBody>
      </p:sp>
    </p:spTree>
    <p:extLst>
      <p:ext uri="{BB962C8B-B14F-4D97-AF65-F5344CB8AC3E}">
        <p14:creationId xmlns:p14="http://schemas.microsoft.com/office/powerpoint/2010/main" val="3956509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432245"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OF THE DATA</a:t>
            </a:r>
          </a:p>
        </p:txBody>
      </p:sp>
      <p:sp>
        <p:nvSpPr>
          <p:cNvPr id="14" name="13 CuadroTexto"/>
          <p:cNvSpPr txBox="1"/>
          <p:nvPr/>
        </p:nvSpPr>
        <p:spPr>
          <a:xfrm>
            <a:off x="704528" y="1196752"/>
            <a:ext cx="5544616" cy="369332"/>
          </a:xfrm>
          <a:prstGeom prst="rect">
            <a:avLst/>
          </a:prstGeom>
          <a:noFill/>
        </p:spPr>
        <p:txBody>
          <a:bodyPr wrap="square" rtlCol="0">
            <a:spAutoFit/>
          </a:bodyPr>
          <a:lstStyle/>
          <a:p>
            <a:r>
              <a:rPr lang="en-US" dirty="0">
                <a:solidFill>
                  <a:schemeClr val="bg1">
                    <a:lumMod val="50000"/>
                  </a:schemeClr>
                </a:solidFill>
              </a:rPr>
              <a:t>Let’s do with our data:</a:t>
            </a:r>
          </a:p>
        </p:txBody>
      </p:sp>
      <p:sp>
        <p:nvSpPr>
          <p:cNvPr id="6" name="5 Rectángulo"/>
          <p:cNvSpPr/>
          <p:nvPr/>
        </p:nvSpPr>
        <p:spPr>
          <a:xfrm>
            <a:off x="488504" y="1584123"/>
            <a:ext cx="8928992" cy="4524315"/>
          </a:xfrm>
          <a:prstGeom prst="rect">
            <a:avLst/>
          </a:prstGeom>
        </p:spPr>
        <p:txBody>
          <a:bodyPr wrap="square">
            <a:spAutoFit/>
          </a:bodyPr>
          <a:lstStyle/>
          <a:p>
            <a:r>
              <a:rPr lang="en-US" sz="1600" dirty="0">
                <a:solidFill>
                  <a:srgbClr val="FF0000"/>
                </a:solidFill>
                <a:latin typeface="Consolas" pitchFamily="49" charset="0"/>
                <a:cs typeface="Consolas" pitchFamily="49" charset="0"/>
              </a:rPr>
              <a:t>#PRINCIPAL COMPONENT ANALYSIS</a:t>
            </a:r>
          </a:p>
          <a:p>
            <a:endParaRPr lang="en-US" sz="1600" dirty="0">
              <a:solidFill>
                <a:srgbClr val="FF0000"/>
              </a:solidFill>
              <a:latin typeface="Consolas" pitchFamily="49" charset="0"/>
              <a:cs typeface="Consolas" pitchFamily="49" charset="0"/>
            </a:endParaRPr>
          </a:p>
          <a:p>
            <a:r>
              <a:rPr lang="en-US" sz="1600" dirty="0" err="1">
                <a:solidFill>
                  <a:srgbClr val="FF0000"/>
                </a:solidFill>
                <a:latin typeface="Consolas" pitchFamily="49" charset="0"/>
                <a:cs typeface="Consolas" pitchFamily="49" charset="0"/>
              </a:rPr>
              <a:t>plotPCA</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labels=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dataDesc</a:t>
            </a:r>
            <a:r>
              <a:rPr lang="en-US" sz="1600" dirty="0">
                <a:solidFill>
                  <a:srgbClr val="FF0000"/>
                </a:solidFill>
                <a:latin typeface="Consolas" pitchFamily="49" charset="0"/>
                <a:cs typeface="Consolas" pitchFamily="49" charset="0"/>
              </a:rPr>
              <a:t>="raw data", colors=</a:t>
            </a:r>
            <a:r>
              <a:rPr lang="en-US" sz="1600" dirty="0" err="1">
                <a:solidFill>
                  <a:srgbClr val="FF0000"/>
                </a:solidFill>
                <a:latin typeface="Consolas" pitchFamily="49" charset="0"/>
                <a:cs typeface="Consolas" pitchFamily="49" charset="0"/>
              </a:rPr>
              <a:t>sampleColor</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formapunts</a:t>
            </a:r>
            <a:r>
              <a:rPr lang="en-US" sz="1600" dirty="0">
                <a:solidFill>
                  <a:srgbClr val="FF0000"/>
                </a:solidFill>
                <a:latin typeface="Consolas" pitchFamily="49" charset="0"/>
                <a:cs typeface="Consolas" pitchFamily="49" charset="0"/>
              </a:rPr>
              <a:t>=c(rep(16,4),rep(17,4)), </a:t>
            </a:r>
            <a:r>
              <a:rPr lang="en-US" sz="1600" dirty="0" err="1">
                <a:solidFill>
                  <a:srgbClr val="FF0000"/>
                </a:solidFill>
                <a:latin typeface="Consolas" pitchFamily="49" charset="0"/>
                <a:cs typeface="Consolas" pitchFamily="49" charset="0"/>
              </a:rPr>
              <a:t>myCex</a:t>
            </a:r>
            <a:r>
              <a:rPr lang="en-US" sz="1600" dirty="0">
                <a:solidFill>
                  <a:srgbClr val="FF0000"/>
                </a:solidFill>
                <a:latin typeface="Consolas" pitchFamily="49" charset="0"/>
                <a:cs typeface="Consolas" pitchFamily="49" charset="0"/>
              </a:rPr>
              <a:t>=0.6)</a:t>
            </a:r>
          </a:p>
          <a:p>
            <a:endParaRPr lang="en-US" sz="1600" dirty="0">
              <a:solidFill>
                <a:srgbClr val="FF0000"/>
              </a:solidFill>
              <a:latin typeface="Consolas" pitchFamily="49" charset="0"/>
              <a:cs typeface="Consolas" pitchFamily="49" charset="0"/>
            </a:endParaRPr>
          </a:p>
          <a:p>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#SAVE TO A FILE</a:t>
            </a:r>
          </a:p>
          <a:p>
            <a:r>
              <a:rPr lang="en-US" sz="1600" dirty="0">
                <a:solidFill>
                  <a:srgbClr val="FF0000"/>
                </a:solidFill>
                <a:latin typeface="Consolas" pitchFamily="49" charset="0"/>
                <a:cs typeface="Consolas" pitchFamily="49" charset="0"/>
              </a:rPr>
              <a:t>pdf(</a:t>
            </a:r>
            <a:r>
              <a:rPr lang="en-US" sz="1600" dirty="0" err="1">
                <a:solidFill>
                  <a:srgbClr val="FF0000"/>
                </a:solidFill>
                <a:latin typeface="Consolas" pitchFamily="49" charset="0"/>
                <a:cs typeface="Consolas" pitchFamily="49" charset="0"/>
              </a:rPr>
              <a:t>file.path</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resultsDir</a:t>
            </a:r>
            <a:r>
              <a:rPr lang="en-US" sz="1600" dirty="0">
                <a:solidFill>
                  <a:srgbClr val="FF0000"/>
                </a:solidFill>
                <a:latin typeface="Consolas" pitchFamily="49" charset="0"/>
                <a:cs typeface="Consolas" pitchFamily="49" charset="0"/>
              </a:rPr>
              <a:t>, "QCPlots_Raw.pdf"))</a:t>
            </a:r>
          </a:p>
          <a:p>
            <a:r>
              <a:rPr lang="en-US" sz="1600" dirty="0">
                <a:solidFill>
                  <a:srgbClr val="FF0000"/>
                </a:solidFill>
                <a:latin typeface="Consolas" pitchFamily="49" charset="0"/>
                <a:cs typeface="Consolas" pitchFamily="49" charset="0"/>
              </a:rPr>
              <a:t>boxplot(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which="all",</a:t>
            </a:r>
            <a:r>
              <a:rPr lang="en-US" sz="1600" dirty="0" err="1">
                <a:solidFill>
                  <a:srgbClr val="FF0000"/>
                </a:solidFill>
                <a:latin typeface="Consolas" pitchFamily="49" charset="0"/>
                <a:cs typeface="Consolas" pitchFamily="49" charset="0"/>
              </a:rPr>
              <a:t>las</a:t>
            </a:r>
            <a:r>
              <a:rPr lang="en-US" sz="1600" dirty="0">
                <a:solidFill>
                  <a:srgbClr val="FF0000"/>
                </a:solidFill>
                <a:latin typeface="Consolas" pitchFamily="49" charset="0"/>
                <a:cs typeface="Consolas" pitchFamily="49" charset="0"/>
              </a:rPr>
              <a:t>=2, main="Intensity distribution of RAW data", </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cex.axis</a:t>
            </a:r>
            <a:r>
              <a:rPr lang="en-US" sz="1600" dirty="0">
                <a:solidFill>
                  <a:srgbClr val="FF0000"/>
                </a:solidFill>
                <a:latin typeface="Consolas" pitchFamily="49" charset="0"/>
                <a:cs typeface="Consolas" pitchFamily="49" charset="0"/>
              </a:rPr>
              <a:t>=0.6, col=</a:t>
            </a:r>
            <a:r>
              <a:rPr lang="en-US" sz="1600" dirty="0" err="1">
                <a:solidFill>
                  <a:srgbClr val="FF0000"/>
                </a:solidFill>
                <a:latin typeface="Consolas" pitchFamily="49" charset="0"/>
                <a:cs typeface="Consolas" pitchFamily="49" charset="0"/>
              </a:rPr>
              <a:t>sampleColor</a:t>
            </a:r>
            <a:r>
              <a:rPr lang="en-US" sz="1600" dirty="0">
                <a:solidFill>
                  <a:srgbClr val="FF0000"/>
                </a:solidFill>
                <a:latin typeface="Consolas" pitchFamily="49" charset="0"/>
                <a:cs typeface="Consolas" pitchFamily="49" charset="0"/>
              </a:rPr>
              <a:t>, names=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plot(</a:t>
            </a:r>
            <a:r>
              <a:rPr lang="en-US" sz="1600" dirty="0" err="1">
                <a:solidFill>
                  <a:srgbClr val="FF0000"/>
                </a:solidFill>
                <a:latin typeface="Consolas" pitchFamily="49" charset="0"/>
                <a:cs typeface="Consolas" pitchFamily="49" charset="0"/>
              </a:rPr>
              <a:t>clust.euclid.average</a:t>
            </a:r>
            <a:r>
              <a:rPr lang="en-US" sz="1600" dirty="0">
                <a:solidFill>
                  <a:srgbClr val="FF0000"/>
                </a:solidFill>
                <a:latin typeface="Consolas" pitchFamily="49" charset="0"/>
                <a:cs typeface="Consolas" pitchFamily="49" charset="0"/>
              </a:rPr>
              <a:t>, labels=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 main="Hierarchical clustering of samples of </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cex</a:t>
            </a:r>
            <a:r>
              <a:rPr lang="en-US" sz="1600" dirty="0">
                <a:solidFill>
                  <a:srgbClr val="FF0000"/>
                </a:solidFill>
                <a:latin typeface="Consolas" pitchFamily="49" charset="0"/>
                <a:cs typeface="Consolas" pitchFamily="49" charset="0"/>
              </a:rPr>
              <a:t>=0.7,  hang=-1)</a:t>
            </a:r>
          </a:p>
          <a:p>
            <a:r>
              <a:rPr lang="en-US" sz="1600" dirty="0" err="1">
                <a:solidFill>
                  <a:srgbClr val="FF0000"/>
                </a:solidFill>
                <a:latin typeface="Consolas" pitchFamily="49" charset="0"/>
                <a:cs typeface="Consolas" pitchFamily="49" charset="0"/>
              </a:rPr>
              <a:t>plotPCA</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 labels=</a:t>
            </a:r>
            <a:r>
              <a:rPr lang="en-US" sz="1600" dirty="0" err="1">
                <a:solidFill>
                  <a:srgbClr val="FF0000"/>
                </a:solidFill>
                <a:latin typeface="Consolas" pitchFamily="49" charset="0"/>
                <a:cs typeface="Consolas" pitchFamily="49" charset="0"/>
              </a:rPr>
              <a:t>sampleNames</a:t>
            </a:r>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dataDesc</a:t>
            </a:r>
            <a:r>
              <a:rPr lang="en-US" sz="1600" dirty="0">
                <a:solidFill>
                  <a:srgbClr val="FF0000"/>
                </a:solidFill>
                <a:latin typeface="Consolas" pitchFamily="49" charset="0"/>
                <a:cs typeface="Consolas" pitchFamily="49" charset="0"/>
              </a:rPr>
              <a:t>="raw data", colors=</a:t>
            </a:r>
            <a:r>
              <a:rPr lang="en-US" sz="1600" dirty="0" err="1">
                <a:solidFill>
                  <a:srgbClr val="FF0000"/>
                </a:solidFill>
                <a:latin typeface="Consolas" pitchFamily="49" charset="0"/>
                <a:cs typeface="Consolas" pitchFamily="49" charset="0"/>
              </a:rPr>
              <a:t>sampleColor</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formapunts</a:t>
            </a:r>
            <a:r>
              <a:rPr lang="en-US" sz="1600" dirty="0">
                <a:solidFill>
                  <a:srgbClr val="FF0000"/>
                </a:solidFill>
                <a:latin typeface="Consolas" pitchFamily="49" charset="0"/>
                <a:cs typeface="Consolas" pitchFamily="49" charset="0"/>
              </a:rPr>
              <a:t>=c(rep(16,4),rep(17,4)), </a:t>
            </a:r>
            <a:r>
              <a:rPr lang="en-US" sz="1600" dirty="0" err="1">
                <a:solidFill>
                  <a:srgbClr val="FF0000"/>
                </a:solidFill>
                <a:latin typeface="Consolas" pitchFamily="49" charset="0"/>
                <a:cs typeface="Consolas" pitchFamily="49" charset="0"/>
              </a:rPr>
              <a:t>myCex</a:t>
            </a:r>
            <a:r>
              <a:rPr lang="en-US" sz="1600" dirty="0">
                <a:solidFill>
                  <a:srgbClr val="FF0000"/>
                </a:solidFill>
                <a:latin typeface="Consolas" pitchFamily="49" charset="0"/>
                <a:cs typeface="Consolas" pitchFamily="49" charset="0"/>
              </a:rPr>
              <a:t>=0.6)</a:t>
            </a:r>
          </a:p>
          <a:p>
            <a:r>
              <a:rPr lang="en-US" sz="1600" dirty="0" err="1">
                <a:solidFill>
                  <a:srgbClr val="FF0000"/>
                </a:solidFill>
                <a:latin typeface="Consolas" pitchFamily="49" charset="0"/>
                <a:cs typeface="Consolas" pitchFamily="49" charset="0"/>
              </a:rPr>
              <a:t>dev.off</a:t>
            </a:r>
            <a:r>
              <a:rPr lang="en-US" sz="1600" dirty="0">
                <a:solidFill>
                  <a:srgbClr val="FF0000"/>
                </a:solidFill>
                <a:latin typeface="Consolas" pitchFamily="49" charset="0"/>
                <a:cs typeface="Consolas" pitchFamily="49" charset="0"/>
              </a:rPr>
              <a:t>()</a:t>
            </a:r>
          </a:p>
        </p:txBody>
      </p:sp>
    </p:spTree>
    <p:extLst>
      <p:ext uri="{BB962C8B-B14F-4D97-AF65-F5344CB8AC3E}">
        <p14:creationId xmlns:p14="http://schemas.microsoft.com/office/powerpoint/2010/main" val="2173831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7435818"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NORMALIZATION</a:t>
            </a:r>
          </a:p>
        </p:txBody>
      </p:sp>
      <p:sp>
        <p:nvSpPr>
          <p:cNvPr id="14" name="13 CuadroTexto"/>
          <p:cNvSpPr txBox="1"/>
          <p:nvPr/>
        </p:nvSpPr>
        <p:spPr>
          <a:xfrm>
            <a:off x="776536" y="1124744"/>
            <a:ext cx="5544616" cy="369332"/>
          </a:xfrm>
          <a:prstGeom prst="rect">
            <a:avLst/>
          </a:prstGeom>
          <a:noFill/>
        </p:spPr>
        <p:txBody>
          <a:bodyPr wrap="square" rtlCol="0">
            <a:spAutoFit/>
          </a:bodyPr>
          <a:lstStyle/>
          <a:p>
            <a:r>
              <a:rPr lang="en-US" dirty="0">
                <a:solidFill>
                  <a:schemeClr val="bg1">
                    <a:lumMod val="50000"/>
                  </a:schemeClr>
                </a:solidFill>
              </a:rPr>
              <a:t>Let’s do with our data:</a:t>
            </a:r>
          </a:p>
        </p:txBody>
      </p:sp>
      <p:sp>
        <p:nvSpPr>
          <p:cNvPr id="6" name="5 Rectángulo"/>
          <p:cNvSpPr/>
          <p:nvPr/>
        </p:nvSpPr>
        <p:spPr>
          <a:xfrm>
            <a:off x="704528" y="1556792"/>
            <a:ext cx="8928992" cy="3785652"/>
          </a:xfrm>
          <a:prstGeom prst="rect">
            <a:avLst/>
          </a:prstGeom>
        </p:spPr>
        <p:txBody>
          <a:bodyPr wrap="square">
            <a:spAutoFit/>
          </a:bodyPr>
          <a:lstStyle/>
          <a:p>
            <a:r>
              <a:rPr lang="en-US" sz="1600" dirty="0">
                <a:solidFill>
                  <a:srgbClr val="FF0000"/>
                </a:solidFill>
                <a:latin typeface="Consolas" pitchFamily="49" charset="0"/>
                <a:cs typeface="Consolas" pitchFamily="49" charset="0"/>
              </a:rPr>
              <a:t>#-----------------------------------------------------------------------------###DATA NORMALIZATION</a:t>
            </a:r>
          </a:p>
          <a:p>
            <a:r>
              <a:rPr lang="en-US" sz="1600" dirty="0">
                <a:solidFill>
                  <a:srgbClr val="FF0000"/>
                </a:solidFill>
                <a:latin typeface="Consolas" pitchFamily="49" charset="0"/>
                <a:cs typeface="Consolas" pitchFamily="49" charset="0"/>
              </a:rPr>
              <a:t>#-----------------------------------------------------------------------------</a:t>
            </a:r>
          </a:p>
          <a:p>
            <a:r>
              <a:rPr lang="en-US" sz="1600" dirty="0" err="1">
                <a:solidFill>
                  <a:srgbClr val="FF0000"/>
                </a:solidFill>
                <a:latin typeface="Consolas" pitchFamily="49" charset="0"/>
                <a:cs typeface="Consolas" pitchFamily="49" charset="0"/>
              </a:rPr>
              <a:t>eset</a:t>
            </a:r>
            <a:r>
              <a:rPr lang="en-US" sz="1600" dirty="0">
                <a:solidFill>
                  <a:srgbClr val="FF0000"/>
                </a:solidFill>
                <a:latin typeface="Consolas" pitchFamily="49" charset="0"/>
                <a:cs typeface="Consolas" pitchFamily="49" charset="0"/>
              </a:rPr>
              <a:t>&lt;-</a:t>
            </a:r>
            <a:r>
              <a:rPr lang="en-US" sz="1600" dirty="0" err="1">
                <a:solidFill>
                  <a:srgbClr val="FF0000"/>
                </a:solidFill>
                <a:latin typeface="Consolas" pitchFamily="49" charset="0"/>
                <a:cs typeface="Consolas" pitchFamily="49" charset="0"/>
              </a:rPr>
              <a:t>rma</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a:t>
            </a:r>
          </a:p>
          <a:p>
            <a:endParaRPr lang="en-US" sz="1600" dirty="0">
              <a:solidFill>
                <a:srgbClr val="FF0000"/>
              </a:solidFill>
              <a:latin typeface="Consolas" pitchFamily="49" charset="0"/>
              <a:cs typeface="Consolas" pitchFamily="49" charset="0"/>
            </a:endParaRPr>
          </a:p>
          <a:p>
            <a:r>
              <a:rPr lang="en-US" sz="1600" dirty="0" err="1">
                <a:solidFill>
                  <a:srgbClr val="FF0000"/>
                </a:solidFill>
                <a:latin typeface="Consolas" pitchFamily="49" charset="0"/>
                <a:cs typeface="Consolas" pitchFamily="49" charset="0"/>
              </a:rPr>
              <a:t>write.exprs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eset</a:t>
            </a:r>
            <a:r>
              <a:rPr lang="en-US" sz="1600" dirty="0">
                <a:solidFill>
                  <a:srgbClr val="FF0000"/>
                </a:solidFill>
                <a:latin typeface="Consolas" pitchFamily="49" charset="0"/>
                <a:cs typeface="Consolas" pitchFamily="49" charset="0"/>
              </a:rPr>
              <a:t>, </a:t>
            </a:r>
            <a:r>
              <a:rPr lang="en-US" sz="1600" dirty="0" err="1">
                <a:solidFill>
                  <a:srgbClr val="FF0000"/>
                </a:solidFill>
                <a:latin typeface="Consolas" pitchFamily="49" charset="0"/>
                <a:cs typeface="Consolas" pitchFamily="49" charset="0"/>
              </a:rPr>
              <a:t>file.path</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resultsDir</a:t>
            </a:r>
            <a:r>
              <a:rPr lang="en-US" sz="1600" dirty="0">
                <a:solidFill>
                  <a:srgbClr val="FF0000"/>
                </a:solidFill>
                <a:latin typeface="Consolas" pitchFamily="49" charset="0"/>
                <a:cs typeface="Consolas" pitchFamily="49" charset="0"/>
              </a:rPr>
              <a:t>, "NormData.txt"))</a:t>
            </a:r>
          </a:p>
          <a:p>
            <a:endParaRPr lang="en-US" sz="1600" dirty="0">
              <a:solidFill>
                <a:srgbClr val="FF0000"/>
              </a:solidFill>
              <a:latin typeface="Consolas" pitchFamily="49" charset="0"/>
              <a:cs typeface="Consolas" pitchFamily="49" charset="0"/>
            </a:endParaRPr>
          </a:p>
          <a:p>
            <a:endParaRPr lang="en-US" sz="1600" dirty="0">
              <a:solidFill>
                <a:srgbClr val="FF0000"/>
              </a:solidFill>
              <a:latin typeface="Consolas" pitchFamily="49" charset="0"/>
              <a:cs typeface="Consolas" pitchFamily="49" charset="0"/>
            </a:endParaRPr>
          </a:p>
          <a:p>
            <a:r>
              <a:rPr lang="en-US" sz="1600" dirty="0">
                <a:solidFill>
                  <a:srgbClr val="FF0000"/>
                </a:solidFill>
                <a:latin typeface="Consolas" pitchFamily="49" charset="0"/>
                <a:cs typeface="Consolas" pitchFamily="49" charset="0"/>
              </a:rPr>
              <a:t>## We can see data previous normalization</a:t>
            </a:r>
          </a:p>
          <a:p>
            <a:r>
              <a:rPr lang="en-US" sz="1600" dirty="0">
                <a:solidFill>
                  <a:srgbClr val="FF0000"/>
                </a:solidFill>
                <a:latin typeface="Consolas" pitchFamily="49" charset="0"/>
                <a:cs typeface="Consolas" pitchFamily="49" charset="0"/>
              </a:rPr>
              <a:t>head(</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dim(</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rawData</a:t>
            </a:r>
            <a:r>
              <a:rPr lang="en-US" sz="1600" dirty="0">
                <a:solidFill>
                  <a:srgbClr val="FF0000"/>
                </a:solidFill>
                <a:latin typeface="Consolas" pitchFamily="49" charset="0"/>
                <a:cs typeface="Consolas" pitchFamily="49" charset="0"/>
              </a:rPr>
              <a:t>))</a:t>
            </a:r>
          </a:p>
          <a:p>
            <a:endParaRPr lang="en-US" sz="1600" dirty="0">
              <a:solidFill>
                <a:srgbClr val="FF0000"/>
              </a:solidFill>
              <a:latin typeface="Consolas" pitchFamily="49" charset="0"/>
              <a:cs typeface="Consolas" pitchFamily="49" charset="0"/>
            </a:endParaRPr>
          </a:p>
          <a:p>
            <a:r>
              <a:rPr lang="en-US" sz="1600" dirty="0">
                <a:solidFill>
                  <a:srgbClr val="FF0000"/>
                </a:solidFill>
                <a:latin typeface="Consolas" pitchFamily="49" charset="0"/>
                <a:cs typeface="Consolas" pitchFamily="49" charset="0"/>
              </a:rPr>
              <a:t>## We can see data after normalization</a:t>
            </a:r>
          </a:p>
          <a:p>
            <a:r>
              <a:rPr lang="en-US" sz="1600" dirty="0">
                <a:solidFill>
                  <a:srgbClr val="FF0000"/>
                </a:solidFill>
                <a:latin typeface="Consolas" pitchFamily="49" charset="0"/>
                <a:cs typeface="Consolas" pitchFamily="49" charset="0"/>
              </a:rPr>
              <a:t>head(</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normData</a:t>
            </a:r>
            <a:r>
              <a:rPr lang="en-US" sz="1600" dirty="0">
                <a:solidFill>
                  <a:srgbClr val="FF0000"/>
                </a:solidFill>
                <a:latin typeface="Consolas" pitchFamily="49" charset="0"/>
                <a:cs typeface="Consolas" pitchFamily="49" charset="0"/>
              </a:rPr>
              <a:t>))</a:t>
            </a:r>
          </a:p>
          <a:p>
            <a:r>
              <a:rPr lang="en-US" sz="1600" dirty="0">
                <a:solidFill>
                  <a:srgbClr val="FF0000"/>
                </a:solidFill>
                <a:latin typeface="Consolas" pitchFamily="49" charset="0"/>
                <a:cs typeface="Consolas" pitchFamily="49" charset="0"/>
              </a:rPr>
              <a:t>dim(</a:t>
            </a:r>
            <a:r>
              <a:rPr lang="en-US" sz="1600" dirty="0" err="1">
                <a:solidFill>
                  <a:srgbClr val="FF0000"/>
                </a:solidFill>
                <a:latin typeface="Consolas" pitchFamily="49" charset="0"/>
                <a:cs typeface="Consolas" pitchFamily="49" charset="0"/>
              </a:rPr>
              <a:t>exprs</a:t>
            </a:r>
            <a:r>
              <a:rPr lang="en-US" sz="1600" dirty="0">
                <a:solidFill>
                  <a:srgbClr val="FF0000"/>
                </a:solidFill>
                <a:latin typeface="Consolas" pitchFamily="49" charset="0"/>
                <a:cs typeface="Consolas" pitchFamily="49" charset="0"/>
              </a:rPr>
              <a:t>(</a:t>
            </a:r>
            <a:r>
              <a:rPr lang="en-US" sz="1600" dirty="0" err="1">
                <a:solidFill>
                  <a:srgbClr val="FF0000"/>
                </a:solidFill>
                <a:latin typeface="Consolas" pitchFamily="49" charset="0"/>
                <a:cs typeface="Consolas" pitchFamily="49" charset="0"/>
              </a:rPr>
              <a:t>normData</a:t>
            </a:r>
            <a:r>
              <a:rPr lang="en-US" sz="1600" dirty="0">
                <a:solidFill>
                  <a:srgbClr val="FF0000"/>
                </a:solidFill>
                <a:latin typeface="Consolas" pitchFamily="49" charset="0"/>
                <a:cs typeface="Consolas" pitchFamily="49"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9192068" cy="553998"/>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NORMALIZED DATA</a:t>
            </a:r>
          </a:p>
        </p:txBody>
      </p:sp>
      <p:sp>
        <p:nvSpPr>
          <p:cNvPr id="4" name="3 CuadroTexto"/>
          <p:cNvSpPr txBox="1"/>
          <p:nvPr/>
        </p:nvSpPr>
        <p:spPr>
          <a:xfrm>
            <a:off x="666720" y="1214422"/>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2" name="Rectángulo 1"/>
          <p:cNvSpPr/>
          <p:nvPr/>
        </p:nvSpPr>
        <p:spPr>
          <a:xfrm>
            <a:off x="666720" y="1679293"/>
            <a:ext cx="9145016" cy="2677656"/>
          </a:xfrm>
          <a:prstGeom prst="rect">
            <a:avLst/>
          </a:prstGeom>
        </p:spPr>
        <p:txBody>
          <a:bodyPr wrap="square">
            <a:spAutoFit/>
          </a:bodyPr>
          <a:lstStyle/>
          <a:p>
            <a:r>
              <a:rPr lang="es-ES" sz="1400" dirty="0">
                <a:solidFill>
                  <a:srgbClr val="FF0000"/>
                </a:solidFill>
                <a:latin typeface="Consolas" panose="020B0609020204030204" pitchFamily="49" charset="0"/>
              </a:rPr>
              <a:t>#----------------------------------------------------------------------</a:t>
            </a:r>
          </a:p>
          <a:p>
            <a:r>
              <a:rPr lang="es-ES" sz="1400" dirty="0">
                <a:solidFill>
                  <a:srgbClr val="FF0000"/>
                </a:solidFill>
                <a:latin typeface="Consolas" panose="020B0609020204030204" pitchFamily="49" charset="0"/>
              </a:rPr>
              <a:t>###QUALITY CONTROL OF ARRAYS: NORMALIZED DATA</a:t>
            </a:r>
          </a:p>
          <a:p>
            <a:r>
              <a:rPr lang="es-ES" sz="1400" dirty="0">
                <a:solidFill>
                  <a:srgbClr val="FF0000"/>
                </a:solidFill>
                <a:latin typeface="Consolas" panose="020B0609020204030204" pitchFamily="49" charset="0"/>
              </a:rPr>
              <a:t>#----------------------------------------------------------------------</a:t>
            </a:r>
          </a:p>
          <a:p>
            <a:endParaRPr lang="es-ES" sz="1400" dirty="0">
              <a:solidFill>
                <a:srgbClr val="FF0000"/>
              </a:solidFill>
              <a:latin typeface="Consolas" panose="020B0609020204030204" pitchFamily="49" charset="0"/>
            </a:endParaRPr>
          </a:p>
          <a:p>
            <a:r>
              <a:rPr lang="es-ES" sz="1400" dirty="0">
                <a:solidFill>
                  <a:srgbClr val="FF0000"/>
                </a:solidFill>
                <a:latin typeface="Consolas" panose="020B0609020204030204" pitchFamily="49" charset="0"/>
              </a:rPr>
              <a:t>#BOXPLOT</a:t>
            </a:r>
          </a:p>
          <a:p>
            <a:r>
              <a:rPr lang="es-ES" sz="1400" dirty="0" err="1">
                <a:solidFill>
                  <a:srgbClr val="FF0000"/>
                </a:solidFill>
                <a:latin typeface="Consolas" panose="020B0609020204030204" pitchFamily="49" charset="0"/>
              </a:rPr>
              <a:t>boxplot</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eset</a:t>
            </a:r>
            <a:r>
              <a:rPr lang="es-ES" sz="1400" dirty="0">
                <a:solidFill>
                  <a:srgbClr val="FF0000"/>
                </a:solidFill>
                <a:latin typeface="Consolas" panose="020B0609020204030204" pitchFamily="49" charset="0"/>
              </a:rPr>
              <a:t>, las=2, </a:t>
            </a:r>
            <a:r>
              <a:rPr lang="es-ES" sz="1400" dirty="0" err="1">
                <a:solidFill>
                  <a:srgbClr val="FF0000"/>
                </a:solidFill>
                <a:latin typeface="Consolas" panose="020B0609020204030204" pitchFamily="49" charset="0"/>
              </a:rPr>
              <a:t>main</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Intensity</a:t>
            </a:r>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distribution</a:t>
            </a:r>
            <a:r>
              <a:rPr lang="es-ES" sz="1400" dirty="0">
                <a:solidFill>
                  <a:srgbClr val="FF0000"/>
                </a:solidFill>
                <a:latin typeface="Consolas" panose="020B0609020204030204" pitchFamily="49" charset="0"/>
              </a:rPr>
              <a:t> of </a:t>
            </a:r>
            <a:r>
              <a:rPr lang="es-ES" sz="1400" dirty="0" err="1">
                <a:solidFill>
                  <a:srgbClr val="FF0000"/>
                </a:solidFill>
                <a:latin typeface="Consolas" panose="020B0609020204030204" pitchFamily="49" charset="0"/>
              </a:rPr>
              <a:t>Normalized</a:t>
            </a:r>
            <a:r>
              <a:rPr lang="es-ES" sz="1400" dirty="0">
                <a:solidFill>
                  <a:srgbClr val="FF0000"/>
                </a:solidFill>
                <a:latin typeface="Consolas" panose="020B0609020204030204" pitchFamily="49" charset="0"/>
              </a:rPr>
              <a:t> data", </a:t>
            </a:r>
            <a:r>
              <a:rPr lang="es-ES" sz="1400" dirty="0" err="1">
                <a:solidFill>
                  <a:srgbClr val="FF0000"/>
                </a:solidFill>
                <a:latin typeface="Consolas" panose="020B0609020204030204" pitchFamily="49" charset="0"/>
              </a:rPr>
              <a:t>cex.axis</a:t>
            </a:r>
            <a:r>
              <a:rPr lang="es-ES" sz="1400" dirty="0">
                <a:solidFill>
                  <a:srgbClr val="FF0000"/>
                </a:solidFill>
                <a:latin typeface="Consolas" panose="020B0609020204030204" pitchFamily="49" charset="0"/>
              </a:rPr>
              <a:t>=0.6, </a:t>
            </a:r>
          </a:p>
          <a:p>
            <a:r>
              <a:rPr lang="es-ES" sz="1400" dirty="0">
                <a:solidFill>
                  <a:srgbClr val="FF0000"/>
                </a:solidFill>
                <a:latin typeface="Consolas" panose="020B0609020204030204" pitchFamily="49" charset="0"/>
              </a:rPr>
              <a:t>        col=</a:t>
            </a:r>
            <a:r>
              <a:rPr lang="es-ES" sz="1400" dirty="0" err="1">
                <a:solidFill>
                  <a:srgbClr val="FF0000"/>
                </a:solidFill>
                <a:latin typeface="Consolas" panose="020B0609020204030204" pitchFamily="49" charset="0"/>
              </a:rPr>
              <a:t>sampleColor</a:t>
            </a:r>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names</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sampleNames</a:t>
            </a:r>
            <a:r>
              <a:rPr lang="es-ES" sz="1400" dirty="0">
                <a:solidFill>
                  <a:srgbClr val="FF0000"/>
                </a:solidFill>
                <a:latin typeface="Consolas" panose="020B0609020204030204" pitchFamily="49" charset="0"/>
              </a:rPr>
              <a:t>)</a:t>
            </a:r>
          </a:p>
          <a:p>
            <a:endParaRPr lang="es-ES" sz="1400" dirty="0">
              <a:solidFill>
                <a:srgbClr val="FF0000"/>
              </a:solidFill>
              <a:latin typeface="Consolas" panose="020B0609020204030204" pitchFamily="49" charset="0"/>
            </a:endParaRPr>
          </a:p>
          <a:p>
            <a:r>
              <a:rPr lang="es-ES" sz="1400" dirty="0">
                <a:solidFill>
                  <a:srgbClr val="FF0000"/>
                </a:solidFill>
                <a:latin typeface="Consolas" panose="020B0609020204030204" pitchFamily="49" charset="0"/>
              </a:rPr>
              <a:t>#HIERARQUICAL CLUSTERING</a:t>
            </a:r>
          </a:p>
          <a:p>
            <a:r>
              <a:rPr lang="es-ES" sz="1400" dirty="0" err="1">
                <a:solidFill>
                  <a:srgbClr val="FF0000"/>
                </a:solidFill>
                <a:latin typeface="Consolas" panose="020B0609020204030204" pitchFamily="49" charset="0"/>
              </a:rPr>
              <a:t>clust.euclid.average</a:t>
            </a:r>
            <a:r>
              <a:rPr lang="es-ES" sz="1400" dirty="0">
                <a:solidFill>
                  <a:srgbClr val="FF0000"/>
                </a:solidFill>
                <a:latin typeface="Consolas" panose="020B0609020204030204" pitchFamily="49" charset="0"/>
              </a:rPr>
              <a:t> &lt;- </a:t>
            </a:r>
            <a:r>
              <a:rPr lang="es-ES" sz="1400" dirty="0" err="1">
                <a:solidFill>
                  <a:srgbClr val="FF0000"/>
                </a:solidFill>
                <a:latin typeface="Consolas" panose="020B0609020204030204" pitchFamily="49" charset="0"/>
              </a:rPr>
              <a:t>hclust</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dist</a:t>
            </a:r>
            <a:r>
              <a:rPr lang="es-ES" sz="1400" dirty="0">
                <a:solidFill>
                  <a:srgbClr val="FF0000"/>
                </a:solidFill>
                <a:latin typeface="Consolas" panose="020B0609020204030204" pitchFamily="49" charset="0"/>
              </a:rPr>
              <a:t>(t(</a:t>
            </a:r>
            <a:r>
              <a:rPr lang="es-ES" sz="1400" dirty="0" err="1">
                <a:solidFill>
                  <a:srgbClr val="FF0000"/>
                </a:solidFill>
                <a:latin typeface="Consolas" panose="020B0609020204030204" pitchFamily="49" charset="0"/>
              </a:rPr>
              <a:t>exprs</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eset</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method</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average</a:t>
            </a:r>
            <a:r>
              <a:rPr lang="es-ES" sz="1400" dirty="0">
                <a:solidFill>
                  <a:srgbClr val="FF0000"/>
                </a:solidFill>
                <a:latin typeface="Consolas" panose="020B0609020204030204" pitchFamily="49" charset="0"/>
              </a:rPr>
              <a:t>")</a:t>
            </a:r>
          </a:p>
          <a:p>
            <a:r>
              <a:rPr lang="es-ES" sz="1400" dirty="0" err="1">
                <a:solidFill>
                  <a:srgbClr val="FF0000"/>
                </a:solidFill>
                <a:latin typeface="Consolas" panose="020B0609020204030204" pitchFamily="49" charset="0"/>
              </a:rPr>
              <a:t>plot</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clust.euclid.average</a:t>
            </a:r>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labels</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sampleNames</a:t>
            </a:r>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main</a:t>
            </a:r>
            <a:r>
              <a:rPr lang="es-ES" sz="1400" dirty="0">
                <a:solidFill>
                  <a:srgbClr val="FF0000"/>
                </a:solidFill>
                <a:latin typeface="Consolas" panose="020B0609020204030204" pitchFamily="49" charset="0"/>
              </a:rPr>
              <a:t>="</a:t>
            </a:r>
            <a:r>
              <a:rPr lang="es-ES" sz="1400" dirty="0" err="1">
                <a:solidFill>
                  <a:srgbClr val="FF0000"/>
                </a:solidFill>
                <a:latin typeface="Consolas" panose="020B0609020204030204" pitchFamily="49" charset="0"/>
              </a:rPr>
              <a:t>Hierarchical</a:t>
            </a:r>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clustering</a:t>
            </a:r>
            <a:r>
              <a:rPr lang="es-ES" sz="1400" dirty="0">
                <a:solidFill>
                  <a:srgbClr val="FF0000"/>
                </a:solidFill>
                <a:latin typeface="Consolas" panose="020B0609020204030204" pitchFamily="49" charset="0"/>
              </a:rPr>
              <a:t> of </a:t>
            </a:r>
            <a:r>
              <a:rPr lang="es-ES" sz="1400" dirty="0" err="1">
                <a:solidFill>
                  <a:srgbClr val="FF0000"/>
                </a:solidFill>
                <a:latin typeface="Consolas" panose="020B0609020204030204" pitchFamily="49" charset="0"/>
              </a:rPr>
              <a:t>NormData</a:t>
            </a:r>
            <a:r>
              <a:rPr lang="es-ES" sz="1400" dirty="0">
                <a:solidFill>
                  <a:srgbClr val="FF0000"/>
                </a:solidFill>
                <a:latin typeface="Consolas" panose="020B0609020204030204" pitchFamily="49" charset="0"/>
              </a:rPr>
              <a:t>", </a:t>
            </a:r>
          </a:p>
          <a:p>
            <a:r>
              <a:rPr lang="es-ES" sz="1400" dirty="0">
                <a:solidFill>
                  <a:srgbClr val="FF0000"/>
                </a:solidFill>
                <a:latin typeface="Consolas" panose="020B0609020204030204" pitchFamily="49" charset="0"/>
              </a:rPr>
              <a:t>     </a:t>
            </a:r>
            <a:r>
              <a:rPr lang="es-ES" sz="1400" dirty="0" err="1">
                <a:solidFill>
                  <a:srgbClr val="FF0000"/>
                </a:solidFill>
                <a:latin typeface="Consolas" panose="020B0609020204030204" pitchFamily="49" charset="0"/>
              </a:rPr>
              <a:t>cex</a:t>
            </a:r>
            <a:r>
              <a:rPr lang="es-ES" sz="1400" dirty="0">
                <a:solidFill>
                  <a:srgbClr val="FF0000"/>
                </a:solidFill>
                <a:latin typeface="Consolas" panose="020B0609020204030204" pitchFamily="49" charset="0"/>
              </a:rPr>
              <a:t>=0.7,  </a:t>
            </a:r>
            <a:r>
              <a:rPr lang="es-ES" sz="1400" dirty="0" err="1">
                <a:solidFill>
                  <a:srgbClr val="FF0000"/>
                </a:solidFill>
                <a:latin typeface="Consolas" panose="020B0609020204030204" pitchFamily="49" charset="0"/>
              </a:rPr>
              <a:t>hang</a:t>
            </a:r>
            <a:r>
              <a:rPr lang="es-ES" sz="1400" dirty="0">
                <a:solidFill>
                  <a:srgbClr val="FF0000"/>
                </a:solidFill>
                <a:latin typeface="Consolas" panose="020B0609020204030204" pitchFamily="49" charset="0"/>
              </a:rPr>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grpSp>
        <p:nvGrpSpPr>
          <p:cNvPr id="10" name="Group 3"/>
          <p:cNvGrpSpPr>
            <a:grpSpLocks/>
          </p:cNvGrpSpPr>
          <p:nvPr/>
        </p:nvGrpSpPr>
        <p:grpSpPr bwMode="auto">
          <a:xfrm>
            <a:off x="1238224" y="1714488"/>
            <a:ext cx="7485062" cy="788988"/>
            <a:chOff x="675" y="1350"/>
            <a:chExt cx="4715" cy="497"/>
          </a:xfrm>
        </p:grpSpPr>
        <p:sp>
          <p:nvSpPr>
            <p:cNvPr id="11" name="Line 4"/>
            <p:cNvSpPr>
              <a:spLocks noChangeShapeType="1"/>
            </p:cNvSpPr>
            <p:nvPr/>
          </p:nvSpPr>
          <p:spPr bwMode="auto">
            <a:xfrm>
              <a:off x="901" y="1622"/>
              <a:ext cx="4217" cy="0"/>
            </a:xfrm>
            <a:prstGeom prst="line">
              <a:avLst/>
            </a:prstGeom>
            <a:noFill/>
            <a:ln w="38160">
              <a:solidFill>
                <a:srgbClr val="000000"/>
              </a:solidFill>
              <a:miter lim="800000"/>
              <a:headEnd/>
              <a:tailEnd/>
            </a:ln>
          </p:spPr>
          <p:txBody>
            <a:bodyPr/>
            <a:lstStyle/>
            <a:p>
              <a:endParaRPr lang="ca-ES"/>
            </a:p>
          </p:txBody>
        </p:sp>
        <p:sp>
          <p:nvSpPr>
            <p:cNvPr id="12" name="AutoShape 5"/>
            <p:cNvSpPr>
              <a:spLocks noChangeArrowheads="1"/>
            </p:cNvSpPr>
            <p:nvPr/>
          </p:nvSpPr>
          <p:spPr bwMode="auto">
            <a:xfrm>
              <a:off x="1038" y="1486"/>
              <a:ext cx="134"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3" name="AutoShape 6"/>
            <p:cNvSpPr>
              <a:spLocks noChangeArrowheads="1"/>
            </p:cNvSpPr>
            <p:nvPr/>
          </p:nvSpPr>
          <p:spPr bwMode="auto">
            <a:xfrm>
              <a:off x="1264" y="1486"/>
              <a:ext cx="134"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4" name="AutoShape 7"/>
            <p:cNvSpPr>
              <a:spLocks noChangeArrowheads="1"/>
            </p:cNvSpPr>
            <p:nvPr/>
          </p:nvSpPr>
          <p:spPr bwMode="auto">
            <a:xfrm>
              <a:off x="3351" y="1531"/>
              <a:ext cx="134"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5" name="AutoShape 8"/>
            <p:cNvSpPr>
              <a:spLocks noChangeArrowheads="1"/>
            </p:cNvSpPr>
            <p:nvPr/>
          </p:nvSpPr>
          <p:spPr bwMode="auto">
            <a:xfrm>
              <a:off x="1491" y="1486"/>
              <a:ext cx="134"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6" name="AutoShape 9"/>
            <p:cNvSpPr>
              <a:spLocks noChangeArrowheads="1"/>
            </p:cNvSpPr>
            <p:nvPr/>
          </p:nvSpPr>
          <p:spPr bwMode="auto">
            <a:xfrm>
              <a:off x="2262" y="1531"/>
              <a:ext cx="769"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7" name="AutoShape 10"/>
            <p:cNvSpPr>
              <a:spLocks noChangeArrowheads="1"/>
            </p:cNvSpPr>
            <p:nvPr/>
          </p:nvSpPr>
          <p:spPr bwMode="auto">
            <a:xfrm>
              <a:off x="3804" y="1531"/>
              <a:ext cx="361"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8" name="AutoShape 11"/>
            <p:cNvSpPr>
              <a:spLocks noChangeArrowheads="1"/>
            </p:cNvSpPr>
            <p:nvPr/>
          </p:nvSpPr>
          <p:spPr bwMode="auto">
            <a:xfrm>
              <a:off x="4485" y="1531"/>
              <a:ext cx="542" cy="225"/>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9" name="Text Box 12"/>
            <p:cNvSpPr txBox="1">
              <a:spLocks noChangeArrowheads="1"/>
            </p:cNvSpPr>
            <p:nvPr/>
          </p:nvSpPr>
          <p:spPr bwMode="auto">
            <a:xfrm>
              <a:off x="5120" y="1350"/>
              <a:ext cx="270" cy="234"/>
            </a:xfrm>
            <a:prstGeom prst="rect">
              <a:avLst/>
            </a:prstGeom>
            <a:noFill/>
            <a:ln w="9525">
              <a:noFill/>
              <a:round/>
              <a:headEnd/>
              <a:tailEnd/>
            </a:ln>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800" b="1" u="none" dirty="0">
                  <a:solidFill>
                    <a:srgbClr val="000000"/>
                  </a:solidFill>
                  <a:latin typeface="Times New Roman" pitchFamily="16" charset="0"/>
                </a:rPr>
                <a:t>3’</a:t>
              </a:r>
            </a:p>
          </p:txBody>
        </p:sp>
        <p:sp>
          <p:nvSpPr>
            <p:cNvPr id="20" name="Text Box 13"/>
            <p:cNvSpPr txBox="1">
              <a:spLocks noChangeArrowheads="1"/>
            </p:cNvSpPr>
            <p:nvPr/>
          </p:nvSpPr>
          <p:spPr bwMode="auto">
            <a:xfrm>
              <a:off x="675" y="1350"/>
              <a:ext cx="270" cy="234"/>
            </a:xfrm>
            <a:prstGeom prst="rect">
              <a:avLst/>
            </a:prstGeom>
            <a:noFill/>
            <a:ln w="9525">
              <a:noFill/>
              <a:round/>
              <a:headEnd/>
              <a:tailEnd/>
            </a:ln>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800" b="1" u="none" dirty="0">
                  <a:solidFill>
                    <a:srgbClr val="000000"/>
                  </a:solidFill>
                  <a:latin typeface="Times New Roman" pitchFamily="16" charset="0"/>
                </a:rPr>
                <a:t>5’</a:t>
              </a:r>
            </a:p>
          </p:txBody>
        </p:sp>
        <p:sp>
          <p:nvSpPr>
            <p:cNvPr id="21" name="Line 14"/>
            <p:cNvSpPr>
              <a:spLocks noChangeShapeType="1"/>
            </p:cNvSpPr>
            <p:nvPr/>
          </p:nvSpPr>
          <p:spPr bwMode="auto">
            <a:xfrm>
              <a:off x="4576" y="1668"/>
              <a:ext cx="0" cy="179"/>
            </a:xfrm>
            <a:prstGeom prst="line">
              <a:avLst/>
            </a:prstGeom>
            <a:noFill/>
            <a:ln w="28440">
              <a:solidFill>
                <a:schemeClr val="accent1"/>
              </a:solidFill>
              <a:miter lim="800000"/>
              <a:headEnd/>
              <a:tailEnd/>
            </a:ln>
          </p:spPr>
          <p:txBody>
            <a:bodyPr/>
            <a:lstStyle/>
            <a:p>
              <a:endParaRPr lang="ca-ES"/>
            </a:p>
          </p:txBody>
        </p:sp>
        <p:sp>
          <p:nvSpPr>
            <p:cNvPr id="22" name="Line 15"/>
            <p:cNvSpPr>
              <a:spLocks noChangeShapeType="1"/>
            </p:cNvSpPr>
            <p:nvPr/>
          </p:nvSpPr>
          <p:spPr bwMode="auto">
            <a:xfrm>
              <a:off x="4666" y="1668"/>
              <a:ext cx="0" cy="179"/>
            </a:xfrm>
            <a:prstGeom prst="line">
              <a:avLst/>
            </a:prstGeom>
            <a:noFill/>
            <a:ln w="28440">
              <a:solidFill>
                <a:schemeClr val="accent1"/>
              </a:solidFill>
              <a:miter lim="800000"/>
              <a:headEnd/>
              <a:tailEnd/>
            </a:ln>
          </p:spPr>
          <p:txBody>
            <a:bodyPr/>
            <a:lstStyle/>
            <a:p>
              <a:endParaRPr lang="ca-ES"/>
            </a:p>
          </p:txBody>
        </p:sp>
        <p:sp>
          <p:nvSpPr>
            <p:cNvPr id="23" name="Line 16"/>
            <p:cNvSpPr>
              <a:spLocks noChangeShapeType="1"/>
            </p:cNvSpPr>
            <p:nvPr/>
          </p:nvSpPr>
          <p:spPr bwMode="auto">
            <a:xfrm>
              <a:off x="4757" y="1668"/>
              <a:ext cx="0" cy="179"/>
            </a:xfrm>
            <a:prstGeom prst="line">
              <a:avLst/>
            </a:prstGeom>
            <a:noFill/>
            <a:ln w="28440">
              <a:solidFill>
                <a:schemeClr val="accent1"/>
              </a:solidFill>
              <a:miter lim="800000"/>
              <a:headEnd/>
              <a:tailEnd/>
            </a:ln>
          </p:spPr>
          <p:txBody>
            <a:bodyPr/>
            <a:lstStyle/>
            <a:p>
              <a:endParaRPr lang="ca-ES"/>
            </a:p>
          </p:txBody>
        </p:sp>
        <p:sp>
          <p:nvSpPr>
            <p:cNvPr id="24" name="Line 17"/>
            <p:cNvSpPr>
              <a:spLocks noChangeShapeType="1"/>
            </p:cNvSpPr>
            <p:nvPr/>
          </p:nvSpPr>
          <p:spPr bwMode="auto">
            <a:xfrm>
              <a:off x="4848" y="1668"/>
              <a:ext cx="0" cy="179"/>
            </a:xfrm>
            <a:prstGeom prst="line">
              <a:avLst/>
            </a:prstGeom>
            <a:noFill/>
            <a:ln w="28440">
              <a:solidFill>
                <a:schemeClr val="accent1"/>
              </a:solidFill>
              <a:miter lim="800000"/>
              <a:headEnd/>
              <a:tailEnd/>
            </a:ln>
          </p:spPr>
          <p:txBody>
            <a:bodyPr/>
            <a:lstStyle/>
            <a:p>
              <a:endParaRPr lang="ca-ES"/>
            </a:p>
          </p:txBody>
        </p:sp>
        <p:sp>
          <p:nvSpPr>
            <p:cNvPr id="25" name="Line 18"/>
            <p:cNvSpPr>
              <a:spLocks noChangeShapeType="1"/>
            </p:cNvSpPr>
            <p:nvPr/>
          </p:nvSpPr>
          <p:spPr bwMode="auto">
            <a:xfrm>
              <a:off x="4938" y="1668"/>
              <a:ext cx="0" cy="179"/>
            </a:xfrm>
            <a:prstGeom prst="line">
              <a:avLst/>
            </a:prstGeom>
            <a:noFill/>
            <a:ln w="28440">
              <a:solidFill>
                <a:schemeClr val="accent1"/>
              </a:solidFill>
              <a:miter lim="800000"/>
              <a:headEnd/>
              <a:tailEnd/>
            </a:ln>
          </p:spPr>
          <p:txBody>
            <a:bodyPr/>
            <a:lstStyle/>
            <a:p>
              <a:endParaRPr lang="ca-ES"/>
            </a:p>
          </p:txBody>
        </p:sp>
      </p:grpSp>
      <p:pic>
        <p:nvPicPr>
          <p:cNvPr id="1028" name="Picture 4"/>
          <p:cNvPicPr>
            <a:picLocks noChangeAspect="1" noChangeArrowheads="1"/>
          </p:cNvPicPr>
          <p:nvPr/>
        </p:nvPicPr>
        <p:blipFill>
          <a:blip r:embed="rId2" cstate="print"/>
          <a:srcRect/>
          <a:stretch>
            <a:fillRect/>
          </a:stretch>
        </p:blipFill>
        <p:spPr bwMode="auto">
          <a:xfrm>
            <a:off x="1238224" y="3143248"/>
            <a:ext cx="7421562" cy="1147763"/>
          </a:xfrm>
          <a:prstGeom prst="rect">
            <a:avLst/>
          </a:prstGeom>
          <a:noFill/>
          <a:ln w="9525">
            <a:noFill/>
            <a:miter lim="800000"/>
            <a:headEnd/>
            <a:tailEnd/>
          </a:ln>
          <a:effectLst/>
        </p:spPr>
      </p:pic>
      <p:sp>
        <p:nvSpPr>
          <p:cNvPr id="122" name="121 CuadroTexto"/>
          <p:cNvSpPr txBox="1"/>
          <p:nvPr/>
        </p:nvSpPr>
        <p:spPr>
          <a:xfrm>
            <a:off x="380968" y="2000240"/>
            <a:ext cx="857256" cy="307777"/>
          </a:xfrm>
          <a:prstGeom prst="rect">
            <a:avLst/>
          </a:prstGeom>
          <a:noFill/>
        </p:spPr>
        <p:txBody>
          <a:bodyPr wrap="square" rtlCol="0">
            <a:spAutoFit/>
          </a:bodyPr>
          <a:lstStyle/>
          <a:p>
            <a:r>
              <a:rPr lang="en-GB" sz="1400" b="1" dirty="0">
                <a:solidFill>
                  <a:srgbClr val="7030A0"/>
                </a:solidFill>
              </a:rPr>
              <a:t>3’IVT</a:t>
            </a:r>
          </a:p>
        </p:txBody>
      </p:sp>
      <p:sp>
        <p:nvSpPr>
          <p:cNvPr id="246" name="AutoShape 10"/>
          <p:cNvSpPr>
            <a:spLocks noChangeArrowheads="1"/>
          </p:cNvSpPr>
          <p:nvPr/>
        </p:nvSpPr>
        <p:spPr bwMode="auto">
          <a:xfrm>
            <a:off x="8291510" y="4929198"/>
            <a:ext cx="876332" cy="419089"/>
          </a:xfrm>
          <a:prstGeom prst="roundRect">
            <a:avLst>
              <a:gd name="adj" fmla="val 16667"/>
            </a:avLst>
          </a:prstGeom>
          <a:solidFill>
            <a:srgbClr val="FF0000"/>
          </a:solidFill>
          <a:ln w="9360">
            <a:solidFill>
              <a:srgbClr val="000000"/>
            </a:solidFill>
            <a:miter lim="800000"/>
            <a:headEnd/>
            <a:tailEnd/>
          </a:ln>
        </p:spPr>
        <p:txBody>
          <a:bodyPr wrap="none" anchor="ctr"/>
          <a:lstStyle/>
          <a:p>
            <a:r>
              <a:rPr lang="es-ES" sz="900" dirty="0">
                <a:solidFill>
                  <a:schemeClr val="bg1"/>
                </a:solidFill>
              </a:rPr>
              <a:t>Non </a:t>
            </a:r>
            <a:r>
              <a:rPr lang="es-ES" sz="900" dirty="0" err="1">
                <a:solidFill>
                  <a:schemeClr val="bg1"/>
                </a:solidFill>
              </a:rPr>
              <a:t>codingRNA</a:t>
            </a:r>
            <a:endParaRPr lang="es-ES" sz="900" dirty="0">
              <a:solidFill>
                <a:schemeClr val="bg1"/>
              </a:solidFill>
            </a:endParaRPr>
          </a:p>
        </p:txBody>
      </p:sp>
      <p:sp>
        <p:nvSpPr>
          <p:cNvPr id="124" name="Line 4"/>
          <p:cNvSpPr>
            <a:spLocks noChangeShapeType="1"/>
          </p:cNvSpPr>
          <p:nvPr/>
        </p:nvSpPr>
        <p:spPr bwMode="auto">
          <a:xfrm>
            <a:off x="1596999" y="5146684"/>
            <a:ext cx="6694487" cy="0"/>
          </a:xfrm>
          <a:prstGeom prst="line">
            <a:avLst/>
          </a:prstGeom>
          <a:noFill/>
          <a:ln w="38160">
            <a:solidFill>
              <a:srgbClr val="000000"/>
            </a:solidFill>
            <a:miter lim="800000"/>
            <a:headEnd/>
            <a:tailEnd/>
          </a:ln>
        </p:spPr>
        <p:txBody>
          <a:bodyPr/>
          <a:lstStyle/>
          <a:p>
            <a:endParaRPr lang="ca-ES"/>
          </a:p>
        </p:txBody>
      </p:sp>
      <p:sp>
        <p:nvSpPr>
          <p:cNvPr id="125" name="AutoShape 5"/>
          <p:cNvSpPr>
            <a:spLocks noChangeArrowheads="1"/>
          </p:cNvSpPr>
          <p:nvPr/>
        </p:nvSpPr>
        <p:spPr bwMode="auto">
          <a:xfrm>
            <a:off x="1814486" y="4930784"/>
            <a:ext cx="212725"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26" name="AutoShape 6"/>
          <p:cNvSpPr>
            <a:spLocks noChangeArrowheads="1"/>
          </p:cNvSpPr>
          <p:nvPr/>
        </p:nvSpPr>
        <p:spPr bwMode="auto">
          <a:xfrm>
            <a:off x="2173261" y="4930784"/>
            <a:ext cx="212725"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27" name="AutoShape 7"/>
          <p:cNvSpPr>
            <a:spLocks noChangeArrowheads="1"/>
          </p:cNvSpPr>
          <p:nvPr/>
        </p:nvSpPr>
        <p:spPr bwMode="auto">
          <a:xfrm>
            <a:off x="5486374" y="5002222"/>
            <a:ext cx="212725"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28" name="AutoShape 8"/>
          <p:cNvSpPr>
            <a:spLocks noChangeArrowheads="1"/>
          </p:cNvSpPr>
          <p:nvPr/>
        </p:nvSpPr>
        <p:spPr bwMode="auto">
          <a:xfrm>
            <a:off x="2533624" y="4930784"/>
            <a:ext cx="212725"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29" name="AutoShape 9"/>
          <p:cNvSpPr>
            <a:spLocks noChangeArrowheads="1"/>
          </p:cNvSpPr>
          <p:nvPr/>
        </p:nvSpPr>
        <p:spPr bwMode="auto">
          <a:xfrm>
            <a:off x="3757586" y="5002222"/>
            <a:ext cx="1220787"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30" name="AutoShape 10"/>
          <p:cNvSpPr>
            <a:spLocks noChangeArrowheads="1"/>
          </p:cNvSpPr>
          <p:nvPr/>
        </p:nvSpPr>
        <p:spPr bwMode="auto">
          <a:xfrm>
            <a:off x="6205511" y="5002222"/>
            <a:ext cx="573087"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31" name="AutoShape 11"/>
          <p:cNvSpPr>
            <a:spLocks noChangeArrowheads="1"/>
          </p:cNvSpPr>
          <p:nvPr/>
        </p:nvSpPr>
        <p:spPr bwMode="auto">
          <a:xfrm>
            <a:off x="7286599" y="5002222"/>
            <a:ext cx="860425" cy="357188"/>
          </a:xfrm>
          <a:prstGeom prst="roundRect">
            <a:avLst>
              <a:gd name="adj" fmla="val 16667"/>
            </a:avLst>
          </a:prstGeom>
          <a:solidFill>
            <a:srgbClr val="FF0000"/>
          </a:solidFill>
          <a:ln w="9360">
            <a:solidFill>
              <a:srgbClr val="000000"/>
            </a:solidFill>
            <a:miter lim="800000"/>
            <a:headEnd/>
            <a:tailEnd/>
          </a:ln>
        </p:spPr>
        <p:txBody>
          <a:bodyPr wrap="none" anchor="ctr"/>
          <a:lstStyle/>
          <a:p>
            <a:endParaRPr lang="es-ES"/>
          </a:p>
        </p:txBody>
      </p:sp>
      <p:sp>
        <p:nvSpPr>
          <p:cNvPr id="132" name="Text Box 12"/>
          <p:cNvSpPr txBox="1">
            <a:spLocks noChangeArrowheads="1"/>
          </p:cNvSpPr>
          <p:nvPr/>
        </p:nvSpPr>
        <p:spPr bwMode="auto">
          <a:xfrm>
            <a:off x="8239148" y="4572008"/>
            <a:ext cx="428625" cy="371475"/>
          </a:xfrm>
          <a:prstGeom prst="rect">
            <a:avLst/>
          </a:prstGeom>
          <a:noFill/>
          <a:ln w="9525">
            <a:noFill/>
            <a:round/>
            <a:headEnd/>
            <a:tailEnd/>
          </a:ln>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800" b="1" u="none" dirty="0">
                <a:solidFill>
                  <a:srgbClr val="000000"/>
                </a:solidFill>
                <a:latin typeface="Times New Roman" pitchFamily="16" charset="0"/>
              </a:rPr>
              <a:t>3’</a:t>
            </a:r>
          </a:p>
        </p:txBody>
      </p:sp>
      <p:sp>
        <p:nvSpPr>
          <p:cNvPr id="133" name="Text Box 13"/>
          <p:cNvSpPr txBox="1">
            <a:spLocks noChangeArrowheads="1"/>
          </p:cNvSpPr>
          <p:nvPr/>
        </p:nvSpPr>
        <p:spPr bwMode="auto">
          <a:xfrm>
            <a:off x="1238224" y="4714884"/>
            <a:ext cx="428625" cy="371475"/>
          </a:xfrm>
          <a:prstGeom prst="rect">
            <a:avLst/>
          </a:prstGeom>
          <a:noFill/>
          <a:ln w="9525">
            <a:noFill/>
            <a:round/>
            <a:headEnd/>
            <a:tailEnd/>
          </a:ln>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800" b="1" u="none" dirty="0">
                <a:solidFill>
                  <a:srgbClr val="000000"/>
                </a:solidFill>
                <a:latin typeface="Times New Roman" pitchFamily="16" charset="0"/>
              </a:rPr>
              <a:t>5’</a:t>
            </a:r>
          </a:p>
        </p:txBody>
      </p:sp>
      <p:sp>
        <p:nvSpPr>
          <p:cNvPr id="134" name="Line 14"/>
          <p:cNvSpPr>
            <a:spLocks noChangeShapeType="1"/>
          </p:cNvSpPr>
          <p:nvPr/>
        </p:nvSpPr>
        <p:spPr bwMode="auto">
          <a:xfrm>
            <a:off x="7431061" y="5214950"/>
            <a:ext cx="0" cy="284163"/>
          </a:xfrm>
          <a:prstGeom prst="line">
            <a:avLst/>
          </a:prstGeom>
          <a:noFill/>
          <a:ln w="28440">
            <a:solidFill>
              <a:srgbClr val="00B050"/>
            </a:solidFill>
            <a:miter lim="800000"/>
            <a:headEnd/>
            <a:tailEnd/>
          </a:ln>
        </p:spPr>
        <p:txBody>
          <a:bodyPr/>
          <a:lstStyle/>
          <a:p>
            <a:endParaRPr lang="ca-ES"/>
          </a:p>
        </p:txBody>
      </p:sp>
      <p:sp>
        <p:nvSpPr>
          <p:cNvPr id="135" name="Line 15"/>
          <p:cNvSpPr>
            <a:spLocks noChangeShapeType="1"/>
          </p:cNvSpPr>
          <p:nvPr/>
        </p:nvSpPr>
        <p:spPr bwMode="auto">
          <a:xfrm>
            <a:off x="7578885" y="5214950"/>
            <a:ext cx="0" cy="284163"/>
          </a:xfrm>
          <a:prstGeom prst="line">
            <a:avLst/>
          </a:prstGeom>
          <a:noFill/>
          <a:ln w="28440">
            <a:solidFill>
              <a:srgbClr val="00B050"/>
            </a:solidFill>
            <a:miter lim="800000"/>
            <a:headEnd/>
            <a:tailEnd/>
          </a:ln>
        </p:spPr>
        <p:txBody>
          <a:bodyPr/>
          <a:lstStyle/>
          <a:p>
            <a:endParaRPr lang="ca-ES"/>
          </a:p>
        </p:txBody>
      </p:sp>
      <p:sp>
        <p:nvSpPr>
          <p:cNvPr id="136" name="Line 16"/>
          <p:cNvSpPr>
            <a:spLocks noChangeShapeType="1"/>
          </p:cNvSpPr>
          <p:nvPr/>
        </p:nvSpPr>
        <p:spPr bwMode="auto">
          <a:xfrm>
            <a:off x="7726709" y="5214950"/>
            <a:ext cx="0" cy="284163"/>
          </a:xfrm>
          <a:prstGeom prst="line">
            <a:avLst/>
          </a:prstGeom>
          <a:noFill/>
          <a:ln w="28440">
            <a:solidFill>
              <a:srgbClr val="00B050"/>
            </a:solidFill>
            <a:miter lim="800000"/>
            <a:headEnd/>
            <a:tailEnd/>
          </a:ln>
        </p:spPr>
        <p:txBody>
          <a:bodyPr/>
          <a:lstStyle/>
          <a:p>
            <a:endParaRPr lang="ca-ES"/>
          </a:p>
        </p:txBody>
      </p:sp>
      <p:sp>
        <p:nvSpPr>
          <p:cNvPr id="137" name="Line 17"/>
          <p:cNvSpPr>
            <a:spLocks noChangeShapeType="1"/>
          </p:cNvSpPr>
          <p:nvPr/>
        </p:nvSpPr>
        <p:spPr bwMode="auto">
          <a:xfrm>
            <a:off x="7874533" y="5214950"/>
            <a:ext cx="0" cy="284163"/>
          </a:xfrm>
          <a:prstGeom prst="line">
            <a:avLst/>
          </a:prstGeom>
          <a:noFill/>
          <a:ln w="28440">
            <a:solidFill>
              <a:srgbClr val="00B050"/>
            </a:solidFill>
            <a:miter lim="800000"/>
            <a:headEnd/>
            <a:tailEnd/>
          </a:ln>
        </p:spPr>
        <p:txBody>
          <a:bodyPr/>
          <a:lstStyle/>
          <a:p>
            <a:endParaRPr lang="ca-ES"/>
          </a:p>
        </p:txBody>
      </p:sp>
      <p:sp>
        <p:nvSpPr>
          <p:cNvPr id="138" name="Line 18"/>
          <p:cNvSpPr>
            <a:spLocks noChangeShapeType="1"/>
          </p:cNvSpPr>
          <p:nvPr/>
        </p:nvSpPr>
        <p:spPr bwMode="auto">
          <a:xfrm>
            <a:off x="8022357" y="5214950"/>
            <a:ext cx="0" cy="284163"/>
          </a:xfrm>
          <a:prstGeom prst="line">
            <a:avLst/>
          </a:prstGeom>
          <a:noFill/>
          <a:ln w="28440">
            <a:solidFill>
              <a:srgbClr val="00B050"/>
            </a:solidFill>
            <a:miter lim="800000"/>
            <a:headEnd/>
            <a:tailEnd/>
          </a:ln>
        </p:spPr>
        <p:txBody>
          <a:bodyPr/>
          <a:lstStyle/>
          <a:p>
            <a:endParaRPr lang="ca-ES"/>
          </a:p>
        </p:txBody>
      </p:sp>
      <p:sp>
        <p:nvSpPr>
          <p:cNvPr id="139" name="Line 18"/>
          <p:cNvSpPr>
            <a:spLocks noChangeShapeType="1"/>
          </p:cNvSpPr>
          <p:nvPr/>
        </p:nvSpPr>
        <p:spPr bwMode="auto">
          <a:xfrm>
            <a:off x="8096272" y="5214950"/>
            <a:ext cx="0" cy="284163"/>
          </a:xfrm>
          <a:prstGeom prst="line">
            <a:avLst/>
          </a:prstGeom>
          <a:noFill/>
          <a:ln w="28440">
            <a:solidFill>
              <a:srgbClr val="00B050"/>
            </a:solidFill>
            <a:miter lim="800000"/>
            <a:headEnd/>
            <a:tailEnd/>
          </a:ln>
        </p:spPr>
        <p:txBody>
          <a:bodyPr/>
          <a:lstStyle/>
          <a:p>
            <a:endParaRPr lang="ca-ES"/>
          </a:p>
        </p:txBody>
      </p:sp>
      <p:sp>
        <p:nvSpPr>
          <p:cNvPr id="146" name="Line 18"/>
          <p:cNvSpPr>
            <a:spLocks noChangeShapeType="1"/>
          </p:cNvSpPr>
          <p:nvPr/>
        </p:nvSpPr>
        <p:spPr bwMode="auto">
          <a:xfrm>
            <a:off x="7652797" y="5214950"/>
            <a:ext cx="0" cy="284163"/>
          </a:xfrm>
          <a:prstGeom prst="line">
            <a:avLst/>
          </a:prstGeom>
          <a:noFill/>
          <a:ln w="28440">
            <a:solidFill>
              <a:srgbClr val="00B050"/>
            </a:solidFill>
            <a:miter lim="800000"/>
            <a:headEnd/>
            <a:tailEnd/>
          </a:ln>
        </p:spPr>
        <p:txBody>
          <a:bodyPr/>
          <a:lstStyle/>
          <a:p>
            <a:endParaRPr lang="ca-ES"/>
          </a:p>
        </p:txBody>
      </p:sp>
      <p:sp>
        <p:nvSpPr>
          <p:cNvPr id="147" name="Line 18"/>
          <p:cNvSpPr>
            <a:spLocks noChangeShapeType="1"/>
          </p:cNvSpPr>
          <p:nvPr/>
        </p:nvSpPr>
        <p:spPr bwMode="auto">
          <a:xfrm>
            <a:off x="7800621" y="5214950"/>
            <a:ext cx="0" cy="284163"/>
          </a:xfrm>
          <a:prstGeom prst="line">
            <a:avLst/>
          </a:prstGeom>
          <a:noFill/>
          <a:ln w="28440">
            <a:solidFill>
              <a:srgbClr val="00B050"/>
            </a:solidFill>
            <a:miter lim="800000"/>
            <a:headEnd/>
            <a:tailEnd/>
          </a:ln>
        </p:spPr>
        <p:txBody>
          <a:bodyPr/>
          <a:lstStyle/>
          <a:p>
            <a:endParaRPr lang="ca-ES"/>
          </a:p>
        </p:txBody>
      </p:sp>
      <p:sp>
        <p:nvSpPr>
          <p:cNvPr id="148" name="Line 18"/>
          <p:cNvSpPr>
            <a:spLocks noChangeShapeType="1"/>
          </p:cNvSpPr>
          <p:nvPr/>
        </p:nvSpPr>
        <p:spPr bwMode="auto">
          <a:xfrm>
            <a:off x="7504973" y="5214950"/>
            <a:ext cx="0" cy="284163"/>
          </a:xfrm>
          <a:prstGeom prst="line">
            <a:avLst/>
          </a:prstGeom>
          <a:noFill/>
          <a:ln w="28440">
            <a:solidFill>
              <a:srgbClr val="00B050"/>
            </a:solidFill>
            <a:miter lim="800000"/>
            <a:headEnd/>
            <a:tailEnd/>
          </a:ln>
        </p:spPr>
        <p:txBody>
          <a:bodyPr/>
          <a:lstStyle/>
          <a:p>
            <a:endParaRPr lang="ca-ES"/>
          </a:p>
        </p:txBody>
      </p:sp>
      <p:sp>
        <p:nvSpPr>
          <p:cNvPr id="149" name="Line 18"/>
          <p:cNvSpPr>
            <a:spLocks noChangeShapeType="1"/>
          </p:cNvSpPr>
          <p:nvPr/>
        </p:nvSpPr>
        <p:spPr bwMode="auto">
          <a:xfrm>
            <a:off x="7948445" y="5214950"/>
            <a:ext cx="0" cy="284163"/>
          </a:xfrm>
          <a:prstGeom prst="line">
            <a:avLst/>
          </a:prstGeom>
          <a:noFill/>
          <a:ln w="28440">
            <a:solidFill>
              <a:srgbClr val="00B050"/>
            </a:solidFill>
            <a:miter lim="800000"/>
            <a:headEnd/>
            <a:tailEnd/>
          </a:ln>
        </p:spPr>
        <p:txBody>
          <a:bodyPr/>
          <a:lstStyle/>
          <a:p>
            <a:endParaRPr lang="ca-ES"/>
          </a:p>
        </p:txBody>
      </p:sp>
      <p:grpSp>
        <p:nvGrpSpPr>
          <p:cNvPr id="7" name="Grupo 6"/>
          <p:cNvGrpSpPr/>
          <p:nvPr/>
        </p:nvGrpSpPr>
        <p:grpSpPr>
          <a:xfrm>
            <a:off x="5524504" y="5214950"/>
            <a:ext cx="142876" cy="284163"/>
            <a:chOff x="5524504" y="5214950"/>
            <a:chExt cx="142876" cy="284163"/>
          </a:xfrm>
        </p:grpSpPr>
        <p:sp>
          <p:nvSpPr>
            <p:cNvPr id="144" name="Line 18"/>
            <p:cNvSpPr>
              <a:spLocks noChangeShapeType="1"/>
            </p:cNvSpPr>
            <p:nvPr/>
          </p:nvSpPr>
          <p:spPr bwMode="auto">
            <a:xfrm>
              <a:off x="5667380" y="5214950"/>
              <a:ext cx="0" cy="284163"/>
            </a:xfrm>
            <a:prstGeom prst="line">
              <a:avLst/>
            </a:prstGeom>
            <a:noFill/>
            <a:ln w="28440">
              <a:solidFill>
                <a:srgbClr val="00B050"/>
              </a:solidFill>
              <a:miter lim="800000"/>
              <a:headEnd/>
              <a:tailEnd/>
            </a:ln>
          </p:spPr>
          <p:txBody>
            <a:bodyPr/>
            <a:lstStyle/>
            <a:p>
              <a:endParaRPr lang="ca-ES"/>
            </a:p>
          </p:txBody>
        </p:sp>
        <p:sp>
          <p:nvSpPr>
            <p:cNvPr id="145" name="Line 18"/>
            <p:cNvSpPr>
              <a:spLocks noChangeShapeType="1"/>
            </p:cNvSpPr>
            <p:nvPr/>
          </p:nvSpPr>
          <p:spPr bwMode="auto">
            <a:xfrm>
              <a:off x="5595942" y="5214950"/>
              <a:ext cx="0" cy="284163"/>
            </a:xfrm>
            <a:prstGeom prst="line">
              <a:avLst/>
            </a:prstGeom>
            <a:noFill/>
            <a:ln w="28440">
              <a:solidFill>
                <a:srgbClr val="00B050"/>
              </a:solidFill>
              <a:miter lim="800000"/>
              <a:headEnd/>
              <a:tailEnd/>
            </a:ln>
          </p:spPr>
          <p:txBody>
            <a:bodyPr/>
            <a:lstStyle/>
            <a:p>
              <a:endParaRPr lang="ca-ES"/>
            </a:p>
          </p:txBody>
        </p:sp>
        <p:sp>
          <p:nvSpPr>
            <p:cNvPr id="154" name="Line 18"/>
            <p:cNvSpPr>
              <a:spLocks noChangeShapeType="1"/>
            </p:cNvSpPr>
            <p:nvPr/>
          </p:nvSpPr>
          <p:spPr bwMode="auto">
            <a:xfrm>
              <a:off x="5524504" y="5214950"/>
              <a:ext cx="0" cy="284163"/>
            </a:xfrm>
            <a:prstGeom prst="line">
              <a:avLst/>
            </a:prstGeom>
            <a:noFill/>
            <a:ln w="28440">
              <a:solidFill>
                <a:srgbClr val="00B050"/>
              </a:solidFill>
              <a:miter lim="800000"/>
              <a:headEnd/>
              <a:tailEnd/>
            </a:ln>
          </p:spPr>
          <p:txBody>
            <a:bodyPr/>
            <a:lstStyle/>
            <a:p>
              <a:endParaRPr lang="ca-ES"/>
            </a:p>
          </p:txBody>
        </p:sp>
      </p:grpSp>
      <p:sp>
        <p:nvSpPr>
          <p:cNvPr id="162" name="Line 18"/>
          <p:cNvSpPr>
            <a:spLocks noChangeShapeType="1"/>
          </p:cNvSpPr>
          <p:nvPr/>
        </p:nvSpPr>
        <p:spPr bwMode="auto">
          <a:xfrm>
            <a:off x="4876744" y="5200627"/>
            <a:ext cx="0" cy="284163"/>
          </a:xfrm>
          <a:prstGeom prst="line">
            <a:avLst/>
          </a:prstGeom>
          <a:noFill/>
          <a:ln w="28440">
            <a:solidFill>
              <a:srgbClr val="00B050"/>
            </a:solidFill>
            <a:miter lim="800000"/>
            <a:headEnd/>
            <a:tailEnd/>
          </a:ln>
        </p:spPr>
        <p:txBody>
          <a:bodyPr/>
          <a:lstStyle/>
          <a:p>
            <a:endParaRPr lang="ca-ES"/>
          </a:p>
        </p:txBody>
      </p:sp>
      <p:sp>
        <p:nvSpPr>
          <p:cNvPr id="163" name="Line 18"/>
          <p:cNvSpPr>
            <a:spLocks noChangeShapeType="1"/>
          </p:cNvSpPr>
          <p:nvPr/>
        </p:nvSpPr>
        <p:spPr bwMode="auto">
          <a:xfrm>
            <a:off x="4807384" y="5200627"/>
            <a:ext cx="0" cy="284163"/>
          </a:xfrm>
          <a:prstGeom prst="line">
            <a:avLst/>
          </a:prstGeom>
          <a:noFill/>
          <a:ln w="28440">
            <a:solidFill>
              <a:srgbClr val="00B050"/>
            </a:solidFill>
            <a:miter lim="800000"/>
            <a:headEnd/>
            <a:tailEnd/>
          </a:ln>
        </p:spPr>
        <p:txBody>
          <a:bodyPr/>
          <a:lstStyle/>
          <a:p>
            <a:endParaRPr lang="ca-ES"/>
          </a:p>
        </p:txBody>
      </p:sp>
      <p:sp>
        <p:nvSpPr>
          <p:cNvPr id="164" name="Line 18"/>
          <p:cNvSpPr>
            <a:spLocks noChangeShapeType="1"/>
          </p:cNvSpPr>
          <p:nvPr/>
        </p:nvSpPr>
        <p:spPr bwMode="auto">
          <a:xfrm>
            <a:off x="4668676" y="5200627"/>
            <a:ext cx="0" cy="284163"/>
          </a:xfrm>
          <a:prstGeom prst="line">
            <a:avLst/>
          </a:prstGeom>
          <a:noFill/>
          <a:ln w="28440">
            <a:solidFill>
              <a:srgbClr val="00B050"/>
            </a:solidFill>
            <a:miter lim="800000"/>
            <a:headEnd/>
            <a:tailEnd/>
          </a:ln>
        </p:spPr>
        <p:txBody>
          <a:bodyPr/>
          <a:lstStyle/>
          <a:p>
            <a:endParaRPr lang="ca-ES"/>
          </a:p>
        </p:txBody>
      </p:sp>
      <p:sp>
        <p:nvSpPr>
          <p:cNvPr id="165" name="Line 18"/>
          <p:cNvSpPr>
            <a:spLocks noChangeShapeType="1"/>
          </p:cNvSpPr>
          <p:nvPr/>
        </p:nvSpPr>
        <p:spPr bwMode="auto">
          <a:xfrm>
            <a:off x="4529968" y="5200627"/>
            <a:ext cx="0" cy="284163"/>
          </a:xfrm>
          <a:prstGeom prst="line">
            <a:avLst/>
          </a:prstGeom>
          <a:noFill/>
          <a:ln w="28440">
            <a:solidFill>
              <a:srgbClr val="00B050"/>
            </a:solidFill>
            <a:miter lim="800000"/>
            <a:headEnd/>
            <a:tailEnd/>
          </a:ln>
        </p:spPr>
        <p:txBody>
          <a:bodyPr/>
          <a:lstStyle/>
          <a:p>
            <a:endParaRPr lang="ca-ES"/>
          </a:p>
        </p:txBody>
      </p:sp>
      <p:sp>
        <p:nvSpPr>
          <p:cNvPr id="166" name="Line 18"/>
          <p:cNvSpPr>
            <a:spLocks noChangeShapeType="1"/>
          </p:cNvSpPr>
          <p:nvPr/>
        </p:nvSpPr>
        <p:spPr bwMode="auto">
          <a:xfrm>
            <a:off x="4391260" y="5200627"/>
            <a:ext cx="0" cy="284163"/>
          </a:xfrm>
          <a:prstGeom prst="line">
            <a:avLst/>
          </a:prstGeom>
          <a:noFill/>
          <a:ln w="28440">
            <a:solidFill>
              <a:srgbClr val="00B050"/>
            </a:solidFill>
            <a:miter lim="800000"/>
            <a:headEnd/>
            <a:tailEnd/>
          </a:ln>
        </p:spPr>
        <p:txBody>
          <a:bodyPr/>
          <a:lstStyle/>
          <a:p>
            <a:endParaRPr lang="ca-ES"/>
          </a:p>
        </p:txBody>
      </p:sp>
      <p:sp>
        <p:nvSpPr>
          <p:cNvPr id="167" name="Line 18"/>
          <p:cNvSpPr>
            <a:spLocks noChangeShapeType="1"/>
          </p:cNvSpPr>
          <p:nvPr/>
        </p:nvSpPr>
        <p:spPr bwMode="auto">
          <a:xfrm>
            <a:off x="4321906" y="5200627"/>
            <a:ext cx="0" cy="284163"/>
          </a:xfrm>
          <a:prstGeom prst="line">
            <a:avLst/>
          </a:prstGeom>
          <a:noFill/>
          <a:ln w="28440">
            <a:solidFill>
              <a:srgbClr val="00B050"/>
            </a:solidFill>
            <a:miter lim="800000"/>
            <a:headEnd/>
            <a:tailEnd/>
          </a:ln>
        </p:spPr>
        <p:txBody>
          <a:bodyPr/>
          <a:lstStyle/>
          <a:p>
            <a:endParaRPr lang="ca-ES"/>
          </a:p>
        </p:txBody>
      </p:sp>
      <p:sp>
        <p:nvSpPr>
          <p:cNvPr id="168" name="Line 18"/>
          <p:cNvSpPr>
            <a:spLocks noChangeShapeType="1"/>
          </p:cNvSpPr>
          <p:nvPr/>
        </p:nvSpPr>
        <p:spPr bwMode="auto">
          <a:xfrm>
            <a:off x="4599322" y="5200627"/>
            <a:ext cx="0" cy="284163"/>
          </a:xfrm>
          <a:prstGeom prst="line">
            <a:avLst/>
          </a:prstGeom>
          <a:noFill/>
          <a:ln w="28440">
            <a:solidFill>
              <a:srgbClr val="00B050"/>
            </a:solidFill>
            <a:miter lim="800000"/>
            <a:headEnd/>
            <a:tailEnd/>
          </a:ln>
        </p:spPr>
        <p:txBody>
          <a:bodyPr/>
          <a:lstStyle/>
          <a:p>
            <a:endParaRPr lang="ca-ES"/>
          </a:p>
        </p:txBody>
      </p:sp>
      <p:sp>
        <p:nvSpPr>
          <p:cNvPr id="169" name="Line 18"/>
          <p:cNvSpPr>
            <a:spLocks noChangeShapeType="1"/>
          </p:cNvSpPr>
          <p:nvPr/>
        </p:nvSpPr>
        <p:spPr bwMode="auto">
          <a:xfrm>
            <a:off x="4460614" y="5200627"/>
            <a:ext cx="0" cy="284163"/>
          </a:xfrm>
          <a:prstGeom prst="line">
            <a:avLst/>
          </a:prstGeom>
          <a:noFill/>
          <a:ln w="28440">
            <a:solidFill>
              <a:srgbClr val="00B050"/>
            </a:solidFill>
            <a:miter lim="800000"/>
            <a:headEnd/>
            <a:tailEnd/>
          </a:ln>
        </p:spPr>
        <p:txBody>
          <a:bodyPr/>
          <a:lstStyle/>
          <a:p>
            <a:endParaRPr lang="ca-ES"/>
          </a:p>
        </p:txBody>
      </p:sp>
      <p:sp>
        <p:nvSpPr>
          <p:cNvPr id="170" name="Line 18"/>
          <p:cNvSpPr>
            <a:spLocks noChangeShapeType="1"/>
          </p:cNvSpPr>
          <p:nvPr/>
        </p:nvSpPr>
        <p:spPr bwMode="auto">
          <a:xfrm>
            <a:off x="4738030" y="5200627"/>
            <a:ext cx="0" cy="284163"/>
          </a:xfrm>
          <a:prstGeom prst="line">
            <a:avLst/>
          </a:prstGeom>
          <a:noFill/>
          <a:ln w="28440">
            <a:solidFill>
              <a:srgbClr val="00B050"/>
            </a:solidFill>
            <a:miter lim="800000"/>
            <a:headEnd/>
            <a:tailEnd/>
          </a:ln>
        </p:spPr>
        <p:txBody>
          <a:bodyPr/>
          <a:lstStyle/>
          <a:p>
            <a:endParaRPr lang="ca-ES"/>
          </a:p>
        </p:txBody>
      </p:sp>
      <p:sp>
        <p:nvSpPr>
          <p:cNvPr id="172" name="Line 18"/>
          <p:cNvSpPr>
            <a:spLocks noChangeShapeType="1"/>
          </p:cNvSpPr>
          <p:nvPr/>
        </p:nvSpPr>
        <p:spPr bwMode="auto">
          <a:xfrm>
            <a:off x="4252552" y="5200627"/>
            <a:ext cx="0" cy="284163"/>
          </a:xfrm>
          <a:prstGeom prst="line">
            <a:avLst/>
          </a:prstGeom>
          <a:noFill/>
          <a:ln w="28440">
            <a:solidFill>
              <a:srgbClr val="00B050"/>
            </a:solidFill>
            <a:miter lim="800000"/>
            <a:headEnd/>
            <a:tailEnd/>
          </a:ln>
        </p:spPr>
        <p:txBody>
          <a:bodyPr/>
          <a:lstStyle/>
          <a:p>
            <a:endParaRPr lang="ca-ES"/>
          </a:p>
        </p:txBody>
      </p:sp>
      <p:sp>
        <p:nvSpPr>
          <p:cNvPr id="173" name="Line 18"/>
          <p:cNvSpPr>
            <a:spLocks noChangeShapeType="1"/>
          </p:cNvSpPr>
          <p:nvPr/>
        </p:nvSpPr>
        <p:spPr bwMode="auto">
          <a:xfrm>
            <a:off x="4113844" y="5200627"/>
            <a:ext cx="0" cy="284163"/>
          </a:xfrm>
          <a:prstGeom prst="line">
            <a:avLst/>
          </a:prstGeom>
          <a:noFill/>
          <a:ln w="28440">
            <a:solidFill>
              <a:srgbClr val="00B050"/>
            </a:solidFill>
            <a:miter lim="800000"/>
            <a:headEnd/>
            <a:tailEnd/>
          </a:ln>
        </p:spPr>
        <p:txBody>
          <a:bodyPr/>
          <a:lstStyle/>
          <a:p>
            <a:endParaRPr lang="ca-ES"/>
          </a:p>
        </p:txBody>
      </p:sp>
      <p:sp>
        <p:nvSpPr>
          <p:cNvPr id="174" name="Line 18"/>
          <p:cNvSpPr>
            <a:spLocks noChangeShapeType="1"/>
          </p:cNvSpPr>
          <p:nvPr/>
        </p:nvSpPr>
        <p:spPr bwMode="auto">
          <a:xfrm>
            <a:off x="3975136" y="5200627"/>
            <a:ext cx="0" cy="284163"/>
          </a:xfrm>
          <a:prstGeom prst="line">
            <a:avLst/>
          </a:prstGeom>
          <a:noFill/>
          <a:ln w="28440">
            <a:solidFill>
              <a:srgbClr val="00B050"/>
            </a:solidFill>
            <a:miter lim="800000"/>
            <a:headEnd/>
            <a:tailEnd/>
          </a:ln>
        </p:spPr>
        <p:txBody>
          <a:bodyPr/>
          <a:lstStyle/>
          <a:p>
            <a:endParaRPr lang="ca-ES"/>
          </a:p>
        </p:txBody>
      </p:sp>
      <p:sp>
        <p:nvSpPr>
          <p:cNvPr id="175" name="Line 18"/>
          <p:cNvSpPr>
            <a:spLocks noChangeShapeType="1"/>
          </p:cNvSpPr>
          <p:nvPr/>
        </p:nvSpPr>
        <p:spPr bwMode="auto">
          <a:xfrm>
            <a:off x="3836428" y="5200627"/>
            <a:ext cx="0" cy="284163"/>
          </a:xfrm>
          <a:prstGeom prst="line">
            <a:avLst/>
          </a:prstGeom>
          <a:noFill/>
          <a:ln w="28440">
            <a:solidFill>
              <a:srgbClr val="00B050"/>
            </a:solidFill>
            <a:miter lim="800000"/>
            <a:headEnd/>
            <a:tailEnd/>
          </a:ln>
        </p:spPr>
        <p:txBody>
          <a:bodyPr/>
          <a:lstStyle/>
          <a:p>
            <a:endParaRPr lang="ca-ES"/>
          </a:p>
        </p:txBody>
      </p:sp>
      <p:sp>
        <p:nvSpPr>
          <p:cNvPr id="177" name="Line 18"/>
          <p:cNvSpPr>
            <a:spLocks noChangeShapeType="1"/>
          </p:cNvSpPr>
          <p:nvPr/>
        </p:nvSpPr>
        <p:spPr bwMode="auto">
          <a:xfrm>
            <a:off x="4044490" y="5200627"/>
            <a:ext cx="0" cy="284163"/>
          </a:xfrm>
          <a:prstGeom prst="line">
            <a:avLst/>
          </a:prstGeom>
          <a:noFill/>
          <a:ln w="28440">
            <a:solidFill>
              <a:srgbClr val="00B050"/>
            </a:solidFill>
            <a:miter lim="800000"/>
            <a:headEnd/>
            <a:tailEnd/>
          </a:ln>
        </p:spPr>
        <p:txBody>
          <a:bodyPr/>
          <a:lstStyle/>
          <a:p>
            <a:endParaRPr lang="ca-ES"/>
          </a:p>
        </p:txBody>
      </p:sp>
      <p:sp>
        <p:nvSpPr>
          <p:cNvPr id="178" name="Line 18"/>
          <p:cNvSpPr>
            <a:spLocks noChangeShapeType="1"/>
          </p:cNvSpPr>
          <p:nvPr/>
        </p:nvSpPr>
        <p:spPr bwMode="auto">
          <a:xfrm>
            <a:off x="3905782" y="5200627"/>
            <a:ext cx="0" cy="284163"/>
          </a:xfrm>
          <a:prstGeom prst="line">
            <a:avLst/>
          </a:prstGeom>
          <a:noFill/>
          <a:ln w="28440">
            <a:solidFill>
              <a:srgbClr val="00B050"/>
            </a:solidFill>
            <a:miter lim="800000"/>
            <a:headEnd/>
            <a:tailEnd/>
          </a:ln>
        </p:spPr>
        <p:txBody>
          <a:bodyPr/>
          <a:lstStyle/>
          <a:p>
            <a:endParaRPr lang="ca-ES"/>
          </a:p>
        </p:txBody>
      </p:sp>
      <p:sp>
        <p:nvSpPr>
          <p:cNvPr id="179" name="Line 18"/>
          <p:cNvSpPr>
            <a:spLocks noChangeShapeType="1"/>
          </p:cNvSpPr>
          <p:nvPr/>
        </p:nvSpPr>
        <p:spPr bwMode="auto">
          <a:xfrm>
            <a:off x="4183198" y="5200627"/>
            <a:ext cx="0" cy="284163"/>
          </a:xfrm>
          <a:prstGeom prst="line">
            <a:avLst/>
          </a:prstGeom>
          <a:noFill/>
          <a:ln w="28440">
            <a:solidFill>
              <a:srgbClr val="00B050"/>
            </a:solidFill>
            <a:miter lim="800000"/>
            <a:headEnd/>
            <a:tailEnd/>
          </a:ln>
        </p:spPr>
        <p:txBody>
          <a:bodyPr/>
          <a:lstStyle/>
          <a:p>
            <a:endParaRPr lang="ca-ES"/>
          </a:p>
        </p:txBody>
      </p:sp>
      <p:cxnSp>
        <p:nvCxnSpPr>
          <p:cNvPr id="182" name="181 Conector recto"/>
          <p:cNvCxnSpPr/>
          <p:nvPr/>
        </p:nvCxnSpPr>
        <p:spPr>
          <a:xfrm>
            <a:off x="2756721" y="5155002"/>
            <a:ext cx="277825" cy="534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Line 18"/>
          <p:cNvSpPr>
            <a:spLocks noChangeShapeType="1"/>
          </p:cNvSpPr>
          <p:nvPr/>
        </p:nvSpPr>
        <p:spPr bwMode="auto">
          <a:xfrm>
            <a:off x="9005981" y="5205427"/>
            <a:ext cx="0" cy="284163"/>
          </a:xfrm>
          <a:prstGeom prst="line">
            <a:avLst/>
          </a:prstGeom>
          <a:noFill/>
          <a:ln w="28440">
            <a:solidFill>
              <a:srgbClr val="00B050"/>
            </a:solidFill>
            <a:miter lim="800000"/>
            <a:headEnd/>
            <a:tailEnd/>
          </a:ln>
        </p:spPr>
        <p:txBody>
          <a:bodyPr/>
          <a:lstStyle/>
          <a:p>
            <a:endParaRPr lang="ca-ES"/>
          </a:p>
        </p:txBody>
      </p:sp>
      <p:sp>
        <p:nvSpPr>
          <p:cNvPr id="184" name="Line 18"/>
          <p:cNvSpPr>
            <a:spLocks noChangeShapeType="1"/>
          </p:cNvSpPr>
          <p:nvPr/>
        </p:nvSpPr>
        <p:spPr bwMode="auto">
          <a:xfrm>
            <a:off x="8863105" y="5205427"/>
            <a:ext cx="0" cy="284163"/>
          </a:xfrm>
          <a:prstGeom prst="line">
            <a:avLst/>
          </a:prstGeom>
          <a:noFill/>
          <a:ln w="28440">
            <a:solidFill>
              <a:srgbClr val="00B050"/>
            </a:solidFill>
            <a:miter lim="800000"/>
            <a:headEnd/>
            <a:tailEnd/>
          </a:ln>
        </p:spPr>
        <p:txBody>
          <a:bodyPr/>
          <a:lstStyle/>
          <a:p>
            <a:endParaRPr lang="ca-ES"/>
          </a:p>
        </p:txBody>
      </p:sp>
      <p:sp>
        <p:nvSpPr>
          <p:cNvPr id="185" name="Line 18"/>
          <p:cNvSpPr>
            <a:spLocks noChangeShapeType="1"/>
          </p:cNvSpPr>
          <p:nvPr/>
        </p:nvSpPr>
        <p:spPr bwMode="auto">
          <a:xfrm>
            <a:off x="8720229" y="5205427"/>
            <a:ext cx="0" cy="284163"/>
          </a:xfrm>
          <a:prstGeom prst="line">
            <a:avLst/>
          </a:prstGeom>
          <a:noFill/>
          <a:ln w="28440">
            <a:solidFill>
              <a:srgbClr val="00B050"/>
            </a:solidFill>
            <a:miter lim="800000"/>
            <a:headEnd/>
            <a:tailEnd/>
          </a:ln>
        </p:spPr>
        <p:txBody>
          <a:bodyPr/>
          <a:lstStyle/>
          <a:p>
            <a:endParaRPr lang="ca-ES"/>
          </a:p>
        </p:txBody>
      </p:sp>
      <p:sp>
        <p:nvSpPr>
          <p:cNvPr id="186" name="Line 18"/>
          <p:cNvSpPr>
            <a:spLocks noChangeShapeType="1"/>
          </p:cNvSpPr>
          <p:nvPr/>
        </p:nvSpPr>
        <p:spPr bwMode="auto">
          <a:xfrm>
            <a:off x="8577353" y="5205427"/>
            <a:ext cx="0" cy="284163"/>
          </a:xfrm>
          <a:prstGeom prst="line">
            <a:avLst/>
          </a:prstGeom>
          <a:noFill/>
          <a:ln w="28440">
            <a:solidFill>
              <a:srgbClr val="00B050"/>
            </a:solidFill>
            <a:miter lim="800000"/>
            <a:headEnd/>
            <a:tailEnd/>
          </a:ln>
        </p:spPr>
        <p:txBody>
          <a:bodyPr/>
          <a:lstStyle/>
          <a:p>
            <a:endParaRPr lang="ca-ES"/>
          </a:p>
        </p:txBody>
      </p:sp>
      <p:sp>
        <p:nvSpPr>
          <p:cNvPr id="187" name="Line 18"/>
          <p:cNvSpPr>
            <a:spLocks noChangeShapeType="1"/>
          </p:cNvSpPr>
          <p:nvPr/>
        </p:nvSpPr>
        <p:spPr bwMode="auto">
          <a:xfrm>
            <a:off x="8524906" y="5205427"/>
            <a:ext cx="0" cy="284163"/>
          </a:xfrm>
          <a:prstGeom prst="line">
            <a:avLst/>
          </a:prstGeom>
          <a:noFill/>
          <a:ln w="28440">
            <a:solidFill>
              <a:srgbClr val="00B050"/>
            </a:solidFill>
            <a:miter lim="800000"/>
            <a:headEnd/>
            <a:tailEnd/>
          </a:ln>
        </p:spPr>
        <p:txBody>
          <a:bodyPr/>
          <a:lstStyle/>
          <a:p>
            <a:endParaRPr lang="ca-ES"/>
          </a:p>
        </p:txBody>
      </p:sp>
      <p:sp>
        <p:nvSpPr>
          <p:cNvPr id="188" name="Line 18"/>
          <p:cNvSpPr>
            <a:spLocks noChangeShapeType="1"/>
          </p:cNvSpPr>
          <p:nvPr/>
        </p:nvSpPr>
        <p:spPr bwMode="auto">
          <a:xfrm>
            <a:off x="8791605" y="5205427"/>
            <a:ext cx="0" cy="284163"/>
          </a:xfrm>
          <a:prstGeom prst="line">
            <a:avLst/>
          </a:prstGeom>
          <a:noFill/>
          <a:ln w="28440">
            <a:solidFill>
              <a:srgbClr val="00B050"/>
            </a:solidFill>
            <a:miter lim="800000"/>
            <a:headEnd/>
            <a:tailEnd/>
          </a:ln>
        </p:spPr>
        <p:txBody>
          <a:bodyPr/>
          <a:lstStyle/>
          <a:p>
            <a:endParaRPr lang="ca-ES"/>
          </a:p>
        </p:txBody>
      </p:sp>
      <p:sp>
        <p:nvSpPr>
          <p:cNvPr id="189" name="Line 18"/>
          <p:cNvSpPr>
            <a:spLocks noChangeShapeType="1"/>
          </p:cNvSpPr>
          <p:nvPr/>
        </p:nvSpPr>
        <p:spPr bwMode="auto">
          <a:xfrm>
            <a:off x="8639204" y="5205427"/>
            <a:ext cx="0" cy="284163"/>
          </a:xfrm>
          <a:prstGeom prst="line">
            <a:avLst/>
          </a:prstGeom>
          <a:noFill/>
          <a:ln w="28440">
            <a:solidFill>
              <a:srgbClr val="00B050"/>
            </a:solidFill>
            <a:miter lim="800000"/>
            <a:headEnd/>
            <a:tailEnd/>
          </a:ln>
        </p:spPr>
        <p:txBody>
          <a:bodyPr/>
          <a:lstStyle/>
          <a:p>
            <a:endParaRPr lang="ca-ES"/>
          </a:p>
        </p:txBody>
      </p:sp>
      <p:sp>
        <p:nvSpPr>
          <p:cNvPr id="190" name="Line 18"/>
          <p:cNvSpPr>
            <a:spLocks noChangeShapeType="1"/>
          </p:cNvSpPr>
          <p:nvPr/>
        </p:nvSpPr>
        <p:spPr bwMode="auto">
          <a:xfrm>
            <a:off x="8953528" y="5205427"/>
            <a:ext cx="0" cy="284163"/>
          </a:xfrm>
          <a:prstGeom prst="line">
            <a:avLst/>
          </a:prstGeom>
          <a:noFill/>
          <a:ln w="28440">
            <a:solidFill>
              <a:srgbClr val="00B050"/>
            </a:solidFill>
            <a:miter lim="800000"/>
            <a:headEnd/>
            <a:tailEnd/>
          </a:ln>
        </p:spPr>
        <p:txBody>
          <a:bodyPr/>
          <a:lstStyle/>
          <a:p>
            <a:endParaRPr lang="ca-ES"/>
          </a:p>
        </p:txBody>
      </p:sp>
      <p:cxnSp>
        <p:nvCxnSpPr>
          <p:cNvPr id="201" name="200 Conector recto"/>
          <p:cNvCxnSpPr/>
          <p:nvPr/>
        </p:nvCxnSpPr>
        <p:spPr>
          <a:xfrm flipV="1">
            <a:off x="3032307" y="5160366"/>
            <a:ext cx="724904" cy="528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203 Conector recto"/>
          <p:cNvCxnSpPr>
            <a:stCxn id="129" idx="3"/>
          </p:cNvCxnSpPr>
          <p:nvPr/>
        </p:nvCxnSpPr>
        <p:spPr>
          <a:xfrm>
            <a:off x="4978373" y="5180816"/>
            <a:ext cx="273068" cy="534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212 Conector recto"/>
          <p:cNvCxnSpPr/>
          <p:nvPr/>
        </p:nvCxnSpPr>
        <p:spPr>
          <a:xfrm rot="5400000" flipH="1" flipV="1">
            <a:off x="5088714" y="5364988"/>
            <a:ext cx="585828"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215 Conector recto"/>
          <p:cNvCxnSpPr/>
          <p:nvPr/>
        </p:nvCxnSpPr>
        <p:spPr>
          <a:xfrm>
            <a:off x="5717699" y="5176488"/>
            <a:ext cx="339973" cy="5385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224 Conector recto"/>
          <p:cNvCxnSpPr/>
          <p:nvPr/>
        </p:nvCxnSpPr>
        <p:spPr>
          <a:xfrm flipV="1">
            <a:off x="6096008" y="5165387"/>
            <a:ext cx="90786" cy="563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232 Conector recto"/>
          <p:cNvCxnSpPr/>
          <p:nvPr/>
        </p:nvCxnSpPr>
        <p:spPr>
          <a:xfrm rot="16200000" flipH="1">
            <a:off x="6669690" y="5291938"/>
            <a:ext cx="534200" cy="277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241 Conector recto"/>
          <p:cNvCxnSpPr/>
          <p:nvPr/>
        </p:nvCxnSpPr>
        <p:spPr>
          <a:xfrm flipV="1">
            <a:off x="7112649" y="5139769"/>
            <a:ext cx="155679" cy="5494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244 CuadroTexto"/>
          <p:cNvSpPr txBox="1"/>
          <p:nvPr/>
        </p:nvSpPr>
        <p:spPr>
          <a:xfrm>
            <a:off x="452406" y="4929198"/>
            <a:ext cx="935070" cy="523220"/>
          </a:xfrm>
          <a:prstGeom prst="rect">
            <a:avLst/>
          </a:prstGeom>
          <a:noFill/>
        </p:spPr>
        <p:txBody>
          <a:bodyPr wrap="square" rtlCol="0">
            <a:spAutoFit/>
          </a:bodyPr>
          <a:lstStyle/>
          <a:p>
            <a:r>
              <a:rPr lang="en-GB" sz="1400" b="1" dirty="0">
                <a:solidFill>
                  <a:srgbClr val="00B050"/>
                </a:solidFill>
              </a:rPr>
              <a:t>HTA</a:t>
            </a:r>
          </a:p>
          <a:p>
            <a:r>
              <a:rPr lang="en-GB" sz="1400" b="1" dirty="0" err="1">
                <a:solidFill>
                  <a:srgbClr val="00B050"/>
                </a:solidFill>
              </a:rPr>
              <a:t>Clariom</a:t>
            </a:r>
            <a:r>
              <a:rPr lang="en-GB" sz="1400" b="1" dirty="0">
                <a:solidFill>
                  <a:srgbClr val="00B050"/>
                </a:solidFill>
              </a:rPr>
              <a:t> D</a:t>
            </a:r>
          </a:p>
        </p:txBody>
      </p:sp>
      <p:sp>
        <p:nvSpPr>
          <p:cNvPr id="181" name="180 Rectángulo"/>
          <p:cNvSpPr/>
          <p:nvPr/>
        </p:nvSpPr>
        <p:spPr>
          <a:xfrm>
            <a:off x="7881958" y="3000372"/>
            <a:ext cx="92869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190 Rectángulo"/>
          <p:cNvSpPr/>
          <p:nvPr/>
        </p:nvSpPr>
        <p:spPr>
          <a:xfrm>
            <a:off x="7881958" y="4143380"/>
            <a:ext cx="92869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201 CuadroTexto"/>
          <p:cNvSpPr txBox="1"/>
          <p:nvPr/>
        </p:nvSpPr>
        <p:spPr>
          <a:xfrm>
            <a:off x="409681" y="3169829"/>
            <a:ext cx="857256" cy="307777"/>
          </a:xfrm>
          <a:prstGeom prst="rect">
            <a:avLst/>
          </a:prstGeom>
          <a:noFill/>
        </p:spPr>
        <p:txBody>
          <a:bodyPr wrap="square" rtlCol="0">
            <a:spAutoFit/>
          </a:bodyPr>
          <a:lstStyle/>
          <a:p>
            <a:r>
              <a:rPr lang="en-GB" sz="1400" b="1" dirty="0" err="1">
                <a:solidFill>
                  <a:srgbClr val="926F00"/>
                </a:solidFill>
              </a:rPr>
              <a:t>Exon</a:t>
            </a:r>
            <a:endParaRPr lang="en-GB" sz="1400" b="1" dirty="0">
              <a:solidFill>
                <a:srgbClr val="926F00"/>
              </a:solidFill>
            </a:endParaRPr>
          </a:p>
        </p:txBody>
      </p:sp>
      <p:sp>
        <p:nvSpPr>
          <p:cNvPr id="203" name="202 CuadroTexto"/>
          <p:cNvSpPr txBox="1"/>
          <p:nvPr/>
        </p:nvSpPr>
        <p:spPr>
          <a:xfrm>
            <a:off x="380967" y="3714752"/>
            <a:ext cx="885969" cy="523220"/>
          </a:xfrm>
          <a:prstGeom prst="rect">
            <a:avLst/>
          </a:prstGeom>
          <a:noFill/>
        </p:spPr>
        <p:txBody>
          <a:bodyPr wrap="square" rtlCol="0">
            <a:spAutoFit/>
          </a:bodyPr>
          <a:lstStyle/>
          <a:p>
            <a:r>
              <a:rPr lang="en-GB" sz="1400" b="1" dirty="0">
                <a:solidFill>
                  <a:schemeClr val="accent5"/>
                </a:solidFill>
              </a:rPr>
              <a:t>Gene</a:t>
            </a:r>
          </a:p>
          <a:p>
            <a:r>
              <a:rPr lang="en-GB" sz="1400" b="1" dirty="0" err="1">
                <a:solidFill>
                  <a:schemeClr val="accent5"/>
                </a:solidFill>
              </a:rPr>
              <a:t>Clariom</a:t>
            </a:r>
            <a:r>
              <a:rPr lang="en-GB" sz="1400" b="1" dirty="0">
                <a:solidFill>
                  <a:schemeClr val="accent5"/>
                </a:solidFill>
              </a:rPr>
              <a:t> S</a:t>
            </a:r>
          </a:p>
        </p:txBody>
      </p:sp>
      <p:grpSp>
        <p:nvGrpSpPr>
          <p:cNvPr id="2" name="Grupo 1"/>
          <p:cNvGrpSpPr/>
          <p:nvPr/>
        </p:nvGrpSpPr>
        <p:grpSpPr>
          <a:xfrm>
            <a:off x="6944603" y="5732750"/>
            <a:ext cx="369560" cy="284163"/>
            <a:chOff x="7933607" y="5619766"/>
            <a:chExt cx="369560" cy="284163"/>
          </a:xfrm>
        </p:grpSpPr>
        <p:sp>
          <p:nvSpPr>
            <p:cNvPr id="215" name="Line 15"/>
            <p:cNvSpPr>
              <a:spLocks noChangeShapeType="1"/>
            </p:cNvSpPr>
            <p:nvPr/>
          </p:nvSpPr>
          <p:spPr bwMode="auto">
            <a:xfrm>
              <a:off x="8007519" y="5619766"/>
              <a:ext cx="0" cy="284163"/>
            </a:xfrm>
            <a:prstGeom prst="line">
              <a:avLst/>
            </a:prstGeom>
            <a:noFill/>
            <a:ln w="28440">
              <a:solidFill>
                <a:srgbClr val="00B050"/>
              </a:solidFill>
              <a:miter lim="800000"/>
              <a:headEnd/>
              <a:tailEnd/>
            </a:ln>
          </p:spPr>
          <p:txBody>
            <a:bodyPr/>
            <a:lstStyle/>
            <a:p>
              <a:endParaRPr lang="ca-ES"/>
            </a:p>
          </p:txBody>
        </p:sp>
        <p:sp>
          <p:nvSpPr>
            <p:cNvPr id="226" name="Line 16"/>
            <p:cNvSpPr>
              <a:spLocks noChangeShapeType="1"/>
            </p:cNvSpPr>
            <p:nvPr/>
          </p:nvSpPr>
          <p:spPr bwMode="auto">
            <a:xfrm>
              <a:off x="8155343" y="5619766"/>
              <a:ext cx="0" cy="284163"/>
            </a:xfrm>
            <a:prstGeom prst="line">
              <a:avLst/>
            </a:prstGeom>
            <a:noFill/>
            <a:ln w="28440">
              <a:solidFill>
                <a:srgbClr val="00B050"/>
              </a:solidFill>
              <a:miter lim="800000"/>
              <a:headEnd/>
              <a:tailEnd/>
            </a:ln>
          </p:spPr>
          <p:txBody>
            <a:bodyPr/>
            <a:lstStyle/>
            <a:p>
              <a:endParaRPr lang="ca-ES"/>
            </a:p>
          </p:txBody>
        </p:sp>
        <p:sp>
          <p:nvSpPr>
            <p:cNvPr id="227" name="Line 17"/>
            <p:cNvSpPr>
              <a:spLocks noChangeShapeType="1"/>
            </p:cNvSpPr>
            <p:nvPr/>
          </p:nvSpPr>
          <p:spPr bwMode="auto">
            <a:xfrm>
              <a:off x="8303167" y="5619766"/>
              <a:ext cx="0" cy="284163"/>
            </a:xfrm>
            <a:prstGeom prst="line">
              <a:avLst/>
            </a:prstGeom>
            <a:noFill/>
            <a:ln w="28440">
              <a:solidFill>
                <a:srgbClr val="00B050"/>
              </a:solidFill>
              <a:miter lim="800000"/>
              <a:headEnd/>
              <a:tailEnd/>
            </a:ln>
          </p:spPr>
          <p:txBody>
            <a:bodyPr/>
            <a:lstStyle/>
            <a:p>
              <a:endParaRPr lang="ca-ES"/>
            </a:p>
          </p:txBody>
        </p:sp>
        <p:sp>
          <p:nvSpPr>
            <p:cNvPr id="230" name="Line 18"/>
            <p:cNvSpPr>
              <a:spLocks noChangeShapeType="1"/>
            </p:cNvSpPr>
            <p:nvPr/>
          </p:nvSpPr>
          <p:spPr bwMode="auto">
            <a:xfrm>
              <a:off x="8081431" y="5619766"/>
              <a:ext cx="0" cy="284163"/>
            </a:xfrm>
            <a:prstGeom prst="line">
              <a:avLst/>
            </a:prstGeom>
            <a:noFill/>
            <a:ln w="28440">
              <a:solidFill>
                <a:srgbClr val="00B050"/>
              </a:solidFill>
              <a:miter lim="800000"/>
              <a:headEnd/>
              <a:tailEnd/>
            </a:ln>
          </p:spPr>
          <p:txBody>
            <a:bodyPr/>
            <a:lstStyle/>
            <a:p>
              <a:endParaRPr lang="ca-ES"/>
            </a:p>
          </p:txBody>
        </p:sp>
        <p:sp>
          <p:nvSpPr>
            <p:cNvPr id="231" name="Line 18"/>
            <p:cNvSpPr>
              <a:spLocks noChangeShapeType="1"/>
            </p:cNvSpPr>
            <p:nvPr/>
          </p:nvSpPr>
          <p:spPr bwMode="auto">
            <a:xfrm>
              <a:off x="8229255" y="5619766"/>
              <a:ext cx="0" cy="284163"/>
            </a:xfrm>
            <a:prstGeom prst="line">
              <a:avLst/>
            </a:prstGeom>
            <a:noFill/>
            <a:ln w="28440">
              <a:solidFill>
                <a:srgbClr val="00B050"/>
              </a:solidFill>
              <a:miter lim="800000"/>
              <a:headEnd/>
              <a:tailEnd/>
            </a:ln>
          </p:spPr>
          <p:txBody>
            <a:bodyPr/>
            <a:lstStyle/>
            <a:p>
              <a:endParaRPr lang="ca-ES"/>
            </a:p>
          </p:txBody>
        </p:sp>
        <p:sp>
          <p:nvSpPr>
            <p:cNvPr id="232" name="Line 18"/>
            <p:cNvSpPr>
              <a:spLocks noChangeShapeType="1"/>
            </p:cNvSpPr>
            <p:nvPr/>
          </p:nvSpPr>
          <p:spPr bwMode="auto">
            <a:xfrm>
              <a:off x="7933607" y="5619766"/>
              <a:ext cx="0" cy="284163"/>
            </a:xfrm>
            <a:prstGeom prst="line">
              <a:avLst/>
            </a:prstGeom>
            <a:noFill/>
            <a:ln w="28440">
              <a:solidFill>
                <a:srgbClr val="00B050"/>
              </a:solidFill>
              <a:miter lim="800000"/>
              <a:headEnd/>
              <a:tailEnd/>
            </a:ln>
          </p:spPr>
          <p:txBody>
            <a:bodyPr/>
            <a:lstStyle/>
            <a:p>
              <a:endParaRPr lang="ca-ES"/>
            </a:p>
          </p:txBody>
        </p:sp>
      </p:grpSp>
      <p:grpSp>
        <p:nvGrpSpPr>
          <p:cNvPr id="244" name="Grupo 243"/>
          <p:cNvGrpSpPr/>
          <p:nvPr/>
        </p:nvGrpSpPr>
        <p:grpSpPr>
          <a:xfrm>
            <a:off x="5872256" y="5715016"/>
            <a:ext cx="443472" cy="284163"/>
            <a:chOff x="7933607" y="5619766"/>
            <a:chExt cx="443472" cy="284163"/>
          </a:xfrm>
        </p:grpSpPr>
        <p:sp>
          <p:nvSpPr>
            <p:cNvPr id="248" name="Line 15"/>
            <p:cNvSpPr>
              <a:spLocks noChangeShapeType="1"/>
            </p:cNvSpPr>
            <p:nvPr/>
          </p:nvSpPr>
          <p:spPr bwMode="auto">
            <a:xfrm>
              <a:off x="8007519" y="5619766"/>
              <a:ext cx="0" cy="284163"/>
            </a:xfrm>
            <a:prstGeom prst="line">
              <a:avLst/>
            </a:prstGeom>
            <a:noFill/>
            <a:ln w="28440">
              <a:solidFill>
                <a:srgbClr val="00B050"/>
              </a:solidFill>
              <a:miter lim="800000"/>
              <a:headEnd/>
              <a:tailEnd/>
            </a:ln>
          </p:spPr>
          <p:txBody>
            <a:bodyPr/>
            <a:lstStyle/>
            <a:p>
              <a:endParaRPr lang="ca-ES"/>
            </a:p>
          </p:txBody>
        </p:sp>
        <p:sp>
          <p:nvSpPr>
            <p:cNvPr id="249" name="Line 16"/>
            <p:cNvSpPr>
              <a:spLocks noChangeShapeType="1"/>
            </p:cNvSpPr>
            <p:nvPr/>
          </p:nvSpPr>
          <p:spPr bwMode="auto">
            <a:xfrm>
              <a:off x="8155343" y="5619766"/>
              <a:ext cx="0" cy="284163"/>
            </a:xfrm>
            <a:prstGeom prst="line">
              <a:avLst/>
            </a:prstGeom>
            <a:noFill/>
            <a:ln w="28440">
              <a:solidFill>
                <a:srgbClr val="00B050"/>
              </a:solidFill>
              <a:miter lim="800000"/>
              <a:headEnd/>
              <a:tailEnd/>
            </a:ln>
          </p:spPr>
          <p:txBody>
            <a:bodyPr/>
            <a:lstStyle/>
            <a:p>
              <a:endParaRPr lang="ca-ES"/>
            </a:p>
          </p:txBody>
        </p:sp>
        <p:sp>
          <p:nvSpPr>
            <p:cNvPr id="250" name="Line 17"/>
            <p:cNvSpPr>
              <a:spLocks noChangeShapeType="1"/>
            </p:cNvSpPr>
            <p:nvPr/>
          </p:nvSpPr>
          <p:spPr bwMode="auto">
            <a:xfrm>
              <a:off x="8303167" y="5619766"/>
              <a:ext cx="0" cy="284163"/>
            </a:xfrm>
            <a:prstGeom prst="line">
              <a:avLst/>
            </a:prstGeom>
            <a:noFill/>
            <a:ln w="28440">
              <a:solidFill>
                <a:srgbClr val="00B050"/>
              </a:solidFill>
              <a:miter lim="800000"/>
              <a:headEnd/>
              <a:tailEnd/>
            </a:ln>
          </p:spPr>
          <p:txBody>
            <a:bodyPr/>
            <a:lstStyle/>
            <a:p>
              <a:endParaRPr lang="ca-ES"/>
            </a:p>
          </p:txBody>
        </p:sp>
        <p:sp>
          <p:nvSpPr>
            <p:cNvPr id="253" name="Line 18"/>
            <p:cNvSpPr>
              <a:spLocks noChangeShapeType="1"/>
            </p:cNvSpPr>
            <p:nvPr/>
          </p:nvSpPr>
          <p:spPr bwMode="auto">
            <a:xfrm>
              <a:off x="8081431" y="5619766"/>
              <a:ext cx="0" cy="284163"/>
            </a:xfrm>
            <a:prstGeom prst="line">
              <a:avLst/>
            </a:prstGeom>
            <a:noFill/>
            <a:ln w="28440">
              <a:solidFill>
                <a:srgbClr val="00B050"/>
              </a:solidFill>
              <a:miter lim="800000"/>
              <a:headEnd/>
              <a:tailEnd/>
            </a:ln>
          </p:spPr>
          <p:txBody>
            <a:bodyPr/>
            <a:lstStyle/>
            <a:p>
              <a:endParaRPr lang="ca-ES"/>
            </a:p>
          </p:txBody>
        </p:sp>
        <p:sp>
          <p:nvSpPr>
            <p:cNvPr id="254" name="Line 18"/>
            <p:cNvSpPr>
              <a:spLocks noChangeShapeType="1"/>
            </p:cNvSpPr>
            <p:nvPr/>
          </p:nvSpPr>
          <p:spPr bwMode="auto">
            <a:xfrm>
              <a:off x="8229255" y="5619766"/>
              <a:ext cx="0" cy="284163"/>
            </a:xfrm>
            <a:prstGeom prst="line">
              <a:avLst/>
            </a:prstGeom>
            <a:noFill/>
            <a:ln w="28440">
              <a:solidFill>
                <a:srgbClr val="00B050"/>
              </a:solidFill>
              <a:miter lim="800000"/>
              <a:headEnd/>
              <a:tailEnd/>
            </a:ln>
          </p:spPr>
          <p:txBody>
            <a:bodyPr/>
            <a:lstStyle/>
            <a:p>
              <a:endParaRPr lang="ca-ES"/>
            </a:p>
          </p:txBody>
        </p:sp>
        <p:sp>
          <p:nvSpPr>
            <p:cNvPr id="255" name="Line 18"/>
            <p:cNvSpPr>
              <a:spLocks noChangeShapeType="1"/>
            </p:cNvSpPr>
            <p:nvPr/>
          </p:nvSpPr>
          <p:spPr bwMode="auto">
            <a:xfrm>
              <a:off x="7933607" y="5619766"/>
              <a:ext cx="0" cy="284163"/>
            </a:xfrm>
            <a:prstGeom prst="line">
              <a:avLst/>
            </a:prstGeom>
            <a:noFill/>
            <a:ln w="28440">
              <a:solidFill>
                <a:srgbClr val="00B050"/>
              </a:solidFill>
              <a:miter lim="800000"/>
              <a:headEnd/>
              <a:tailEnd/>
            </a:ln>
          </p:spPr>
          <p:txBody>
            <a:bodyPr/>
            <a:lstStyle/>
            <a:p>
              <a:endParaRPr lang="ca-ES"/>
            </a:p>
          </p:txBody>
        </p:sp>
        <p:sp>
          <p:nvSpPr>
            <p:cNvPr id="256" name="Line 18"/>
            <p:cNvSpPr>
              <a:spLocks noChangeShapeType="1"/>
            </p:cNvSpPr>
            <p:nvPr/>
          </p:nvSpPr>
          <p:spPr bwMode="auto">
            <a:xfrm>
              <a:off x="8377079" y="5619766"/>
              <a:ext cx="0" cy="284163"/>
            </a:xfrm>
            <a:prstGeom prst="line">
              <a:avLst/>
            </a:prstGeom>
            <a:noFill/>
            <a:ln w="28440">
              <a:solidFill>
                <a:srgbClr val="00B050"/>
              </a:solidFill>
              <a:miter lim="800000"/>
              <a:headEnd/>
              <a:tailEnd/>
            </a:ln>
          </p:spPr>
          <p:txBody>
            <a:bodyPr/>
            <a:lstStyle/>
            <a:p>
              <a:endParaRPr lang="ca-ES"/>
            </a:p>
          </p:txBody>
        </p:sp>
      </p:grpSp>
      <p:grpSp>
        <p:nvGrpSpPr>
          <p:cNvPr id="257" name="Grupo 256"/>
          <p:cNvGrpSpPr/>
          <p:nvPr/>
        </p:nvGrpSpPr>
        <p:grpSpPr>
          <a:xfrm>
            <a:off x="4957811" y="5722155"/>
            <a:ext cx="517384" cy="284163"/>
            <a:chOff x="7933607" y="5619766"/>
            <a:chExt cx="517384" cy="284163"/>
          </a:xfrm>
        </p:grpSpPr>
        <p:sp>
          <p:nvSpPr>
            <p:cNvPr id="259" name="Line 15"/>
            <p:cNvSpPr>
              <a:spLocks noChangeShapeType="1"/>
            </p:cNvSpPr>
            <p:nvPr/>
          </p:nvSpPr>
          <p:spPr bwMode="auto">
            <a:xfrm>
              <a:off x="8007519" y="5619766"/>
              <a:ext cx="0" cy="284163"/>
            </a:xfrm>
            <a:prstGeom prst="line">
              <a:avLst/>
            </a:prstGeom>
            <a:noFill/>
            <a:ln w="28440">
              <a:solidFill>
                <a:srgbClr val="00B050"/>
              </a:solidFill>
              <a:miter lim="800000"/>
              <a:headEnd/>
              <a:tailEnd/>
            </a:ln>
          </p:spPr>
          <p:txBody>
            <a:bodyPr/>
            <a:lstStyle/>
            <a:p>
              <a:endParaRPr lang="ca-ES"/>
            </a:p>
          </p:txBody>
        </p:sp>
        <p:sp>
          <p:nvSpPr>
            <p:cNvPr id="260" name="Line 16"/>
            <p:cNvSpPr>
              <a:spLocks noChangeShapeType="1"/>
            </p:cNvSpPr>
            <p:nvPr/>
          </p:nvSpPr>
          <p:spPr bwMode="auto">
            <a:xfrm>
              <a:off x="8155343" y="5619766"/>
              <a:ext cx="0" cy="284163"/>
            </a:xfrm>
            <a:prstGeom prst="line">
              <a:avLst/>
            </a:prstGeom>
            <a:noFill/>
            <a:ln w="28440">
              <a:solidFill>
                <a:srgbClr val="00B050"/>
              </a:solidFill>
              <a:miter lim="800000"/>
              <a:headEnd/>
              <a:tailEnd/>
            </a:ln>
          </p:spPr>
          <p:txBody>
            <a:bodyPr/>
            <a:lstStyle/>
            <a:p>
              <a:endParaRPr lang="ca-ES"/>
            </a:p>
          </p:txBody>
        </p:sp>
        <p:sp>
          <p:nvSpPr>
            <p:cNvPr id="261" name="Line 17"/>
            <p:cNvSpPr>
              <a:spLocks noChangeShapeType="1"/>
            </p:cNvSpPr>
            <p:nvPr/>
          </p:nvSpPr>
          <p:spPr bwMode="auto">
            <a:xfrm>
              <a:off x="8303167" y="5619766"/>
              <a:ext cx="0" cy="284163"/>
            </a:xfrm>
            <a:prstGeom prst="line">
              <a:avLst/>
            </a:prstGeom>
            <a:noFill/>
            <a:ln w="28440">
              <a:solidFill>
                <a:srgbClr val="00B050"/>
              </a:solidFill>
              <a:miter lim="800000"/>
              <a:headEnd/>
              <a:tailEnd/>
            </a:ln>
          </p:spPr>
          <p:txBody>
            <a:bodyPr/>
            <a:lstStyle/>
            <a:p>
              <a:endParaRPr lang="ca-ES"/>
            </a:p>
          </p:txBody>
        </p:sp>
        <p:sp>
          <p:nvSpPr>
            <p:cNvPr id="262" name="Line 18"/>
            <p:cNvSpPr>
              <a:spLocks noChangeShapeType="1"/>
            </p:cNvSpPr>
            <p:nvPr/>
          </p:nvSpPr>
          <p:spPr bwMode="auto">
            <a:xfrm>
              <a:off x="8450991" y="5619766"/>
              <a:ext cx="0" cy="284163"/>
            </a:xfrm>
            <a:prstGeom prst="line">
              <a:avLst/>
            </a:prstGeom>
            <a:noFill/>
            <a:ln w="28440">
              <a:solidFill>
                <a:srgbClr val="00B050"/>
              </a:solidFill>
              <a:miter lim="800000"/>
              <a:headEnd/>
              <a:tailEnd/>
            </a:ln>
          </p:spPr>
          <p:txBody>
            <a:bodyPr/>
            <a:lstStyle/>
            <a:p>
              <a:endParaRPr lang="ca-ES"/>
            </a:p>
          </p:txBody>
        </p:sp>
        <p:sp>
          <p:nvSpPr>
            <p:cNvPr id="264" name="Line 18"/>
            <p:cNvSpPr>
              <a:spLocks noChangeShapeType="1"/>
            </p:cNvSpPr>
            <p:nvPr/>
          </p:nvSpPr>
          <p:spPr bwMode="auto">
            <a:xfrm>
              <a:off x="8081431" y="5619766"/>
              <a:ext cx="0" cy="284163"/>
            </a:xfrm>
            <a:prstGeom prst="line">
              <a:avLst/>
            </a:prstGeom>
            <a:noFill/>
            <a:ln w="28440">
              <a:solidFill>
                <a:srgbClr val="00B050"/>
              </a:solidFill>
              <a:miter lim="800000"/>
              <a:headEnd/>
              <a:tailEnd/>
            </a:ln>
          </p:spPr>
          <p:txBody>
            <a:bodyPr/>
            <a:lstStyle/>
            <a:p>
              <a:endParaRPr lang="ca-ES"/>
            </a:p>
          </p:txBody>
        </p:sp>
        <p:sp>
          <p:nvSpPr>
            <p:cNvPr id="265" name="Line 18"/>
            <p:cNvSpPr>
              <a:spLocks noChangeShapeType="1"/>
            </p:cNvSpPr>
            <p:nvPr/>
          </p:nvSpPr>
          <p:spPr bwMode="auto">
            <a:xfrm>
              <a:off x="8229255" y="5619766"/>
              <a:ext cx="0" cy="284163"/>
            </a:xfrm>
            <a:prstGeom prst="line">
              <a:avLst/>
            </a:prstGeom>
            <a:noFill/>
            <a:ln w="28440">
              <a:solidFill>
                <a:srgbClr val="00B050"/>
              </a:solidFill>
              <a:miter lim="800000"/>
              <a:headEnd/>
              <a:tailEnd/>
            </a:ln>
          </p:spPr>
          <p:txBody>
            <a:bodyPr/>
            <a:lstStyle/>
            <a:p>
              <a:endParaRPr lang="ca-ES"/>
            </a:p>
          </p:txBody>
        </p:sp>
        <p:sp>
          <p:nvSpPr>
            <p:cNvPr id="266" name="Line 18"/>
            <p:cNvSpPr>
              <a:spLocks noChangeShapeType="1"/>
            </p:cNvSpPr>
            <p:nvPr/>
          </p:nvSpPr>
          <p:spPr bwMode="auto">
            <a:xfrm>
              <a:off x="7933607" y="5619766"/>
              <a:ext cx="0" cy="284163"/>
            </a:xfrm>
            <a:prstGeom prst="line">
              <a:avLst/>
            </a:prstGeom>
            <a:noFill/>
            <a:ln w="28440">
              <a:solidFill>
                <a:srgbClr val="00B050"/>
              </a:solidFill>
              <a:miter lim="800000"/>
              <a:headEnd/>
              <a:tailEnd/>
            </a:ln>
          </p:spPr>
          <p:txBody>
            <a:bodyPr/>
            <a:lstStyle/>
            <a:p>
              <a:endParaRPr lang="ca-ES"/>
            </a:p>
          </p:txBody>
        </p:sp>
        <p:sp>
          <p:nvSpPr>
            <p:cNvPr id="267" name="Line 18"/>
            <p:cNvSpPr>
              <a:spLocks noChangeShapeType="1"/>
            </p:cNvSpPr>
            <p:nvPr/>
          </p:nvSpPr>
          <p:spPr bwMode="auto">
            <a:xfrm>
              <a:off x="8377079" y="5619766"/>
              <a:ext cx="0" cy="284163"/>
            </a:xfrm>
            <a:prstGeom prst="line">
              <a:avLst/>
            </a:prstGeom>
            <a:noFill/>
            <a:ln w="28440">
              <a:solidFill>
                <a:srgbClr val="00B050"/>
              </a:solidFill>
              <a:miter lim="800000"/>
              <a:headEnd/>
              <a:tailEnd/>
            </a:ln>
          </p:spPr>
          <p:txBody>
            <a:bodyPr/>
            <a:lstStyle/>
            <a:p>
              <a:endParaRPr lang="ca-ES"/>
            </a:p>
          </p:txBody>
        </p:sp>
      </p:grpSp>
      <p:grpSp>
        <p:nvGrpSpPr>
          <p:cNvPr id="268" name="Grupo 267"/>
          <p:cNvGrpSpPr/>
          <p:nvPr/>
        </p:nvGrpSpPr>
        <p:grpSpPr>
          <a:xfrm>
            <a:off x="2722404" y="5729339"/>
            <a:ext cx="517384" cy="284163"/>
            <a:chOff x="7933607" y="5619766"/>
            <a:chExt cx="517384" cy="284163"/>
          </a:xfrm>
        </p:grpSpPr>
        <p:sp>
          <p:nvSpPr>
            <p:cNvPr id="270" name="Line 15"/>
            <p:cNvSpPr>
              <a:spLocks noChangeShapeType="1"/>
            </p:cNvSpPr>
            <p:nvPr/>
          </p:nvSpPr>
          <p:spPr bwMode="auto">
            <a:xfrm>
              <a:off x="8007519" y="5619766"/>
              <a:ext cx="0" cy="284163"/>
            </a:xfrm>
            <a:prstGeom prst="line">
              <a:avLst/>
            </a:prstGeom>
            <a:noFill/>
            <a:ln w="28440">
              <a:solidFill>
                <a:srgbClr val="00B050"/>
              </a:solidFill>
              <a:miter lim="800000"/>
              <a:headEnd/>
              <a:tailEnd/>
            </a:ln>
          </p:spPr>
          <p:txBody>
            <a:bodyPr/>
            <a:lstStyle/>
            <a:p>
              <a:endParaRPr lang="ca-ES"/>
            </a:p>
          </p:txBody>
        </p:sp>
        <p:sp>
          <p:nvSpPr>
            <p:cNvPr id="271" name="Line 16"/>
            <p:cNvSpPr>
              <a:spLocks noChangeShapeType="1"/>
            </p:cNvSpPr>
            <p:nvPr/>
          </p:nvSpPr>
          <p:spPr bwMode="auto">
            <a:xfrm>
              <a:off x="8155343" y="5619766"/>
              <a:ext cx="0" cy="284163"/>
            </a:xfrm>
            <a:prstGeom prst="line">
              <a:avLst/>
            </a:prstGeom>
            <a:noFill/>
            <a:ln w="28440">
              <a:solidFill>
                <a:srgbClr val="00B050"/>
              </a:solidFill>
              <a:miter lim="800000"/>
              <a:headEnd/>
              <a:tailEnd/>
            </a:ln>
          </p:spPr>
          <p:txBody>
            <a:bodyPr/>
            <a:lstStyle/>
            <a:p>
              <a:endParaRPr lang="ca-ES"/>
            </a:p>
          </p:txBody>
        </p:sp>
        <p:sp>
          <p:nvSpPr>
            <p:cNvPr id="272" name="Line 17"/>
            <p:cNvSpPr>
              <a:spLocks noChangeShapeType="1"/>
            </p:cNvSpPr>
            <p:nvPr/>
          </p:nvSpPr>
          <p:spPr bwMode="auto">
            <a:xfrm>
              <a:off x="8303167" y="5619766"/>
              <a:ext cx="0" cy="284163"/>
            </a:xfrm>
            <a:prstGeom prst="line">
              <a:avLst/>
            </a:prstGeom>
            <a:noFill/>
            <a:ln w="28440">
              <a:solidFill>
                <a:srgbClr val="00B050"/>
              </a:solidFill>
              <a:miter lim="800000"/>
              <a:headEnd/>
              <a:tailEnd/>
            </a:ln>
          </p:spPr>
          <p:txBody>
            <a:bodyPr/>
            <a:lstStyle/>
            <a:p>
              <a:endParaRPr lang="ca-ES"/>
            </a:p>
          </p:txBody>
        </p:sp>
        <p:sp>
          <p:nvSpPr>
            <p:cNvPr id="273" name="Line 18"/>
            <p:cNvSpPr>
              <a:spLocks noChangeShapeType="1"/>
            </p:cNvSpPr>
            <p:nvPr/>
          </p:nvSpPr>
          <p:spPr bwMode="auto">
            <a:xfrm>
              <a:off x="8450991" y="5619766"/>
              <a:ext cx="0" cy="284163"/>
            </a:xfrm>
            <a:prstGeom prst="line">
              <a:avLst/>
            </a:prstGeom>
            <a:noFill/>
            <a:ln w="28440">
              <a:solidFill>
                <a:srgbClr val="00B050"/>
              </a:solidFill>
              <a:miter lim="800000"/>
              <a:headEnd/>
              <a:tailEnd/>
            </a:ln>
          </p:spPr>
          <p:txBody>
            <a:bodyPr/>
            <a:lstStyle/>
            <a:p>
              <a:endParaRPr lang="ca-ES"/>
            </a:p>
          </p:txBody>
        </p:sp>
        <p:sp>
          <p:nvSpPr>
            <p:cNvPr id="275" name="Line 18"/>
            <p:cNvSpPr>
              <a:spLocks noChangeShapeType="1"/>
            </p:cNvSpPr>
            <p:nvPr/>
          </p:nvSpPr>
          <p:spPr bwMode="auto">
            <a:xfrm>
              <a:off x="8081431" y="5619766"/>
              <a:ext cx="0" cy="284163"/>
            </a:xfrm>
            <a:prstGeom prst="line">
              <a:avLst/>
            </a:prstGeom>
            <a:noFill/>
            <a:ln w="28440">
              <a:solidFill>
                <a:srgbClr val="00B050"/>
              </a:solidFill>
              <a:miter lim="800000"/>
              <a:headEnd/>
              <a:tailEnd/>
            </a:ln>
          </p:spPr>
          <p:txBody>
            <a:bodyPr/>
            <a:lstStyle/>
            <a:p>
              <a:endParaRPr lang="ca-ES"/>
            </a:p>
          </p:txBody>
        </p:sp>
        <p:sp>
          <p:nvSpPr>
            <p:cNvPr id="276" name="Line 18"/>
            <p:cNvSpPr>
              <a:spLocks noChangeShapeType="1"/>
            </p:cNvSpPr>
            <p:nvPr/>
          </p:nvSpPr>
          <p:spPr bwMode="auto">
            <a:xfrm>
              <a:off x="8229255" y="5619766"/>
              <a:ext cx="0" cy="284163"/>
            </a:xfrm>
            <a:prstGeom prst="line">
              <a:avLst/>
            </a:prstGeom>
            <a:noFill/>
            <a:ln w="28440">
              <a:solidFill>
                <a:srgbClr val="00B050"/>
              </a:solidFill>
              <a:miter lim="800000"/>
              <a:headEnd/>
              <a:tailEnd/>
            </a:ln>
          </p:spPr>
          <p:txBody>
            <a:bodyPr/>
            <a:lstStyle/>
            <a:p>
              <a:endParaRPr lang="ca-ES"/>
            </a:p>
          </p:txBody>
        </p:sp>
        <p:sp>
          <p:nvSpPr>
            <p:cNvPr id="277" name="Line 18"/>
            <p:cNvSpPr>
              <a:spLocks noChangeShapeType="1"/>
            </p:cNvSpPr>
            <p:nvPr/>
          </p:nvSpPr>
          <p:spPr bwMode="auto">
            <a:xfrm>
              <a:off x="7933607" y="5619766"/>
              <a:ext cx="0" cy="284163"/>
            </a:xfrm>
            <a:prstGeom prst="line">
              <a:avLst/>
            </a:prstGeom>
            <a:noFill/>
            <a:ln w="28440">
              <a:solidFill>
                <a:srgbClr val="00B050"/>
              </a:solidFill>
              <a:miter lim="800000"/>
              <a:headEnd/>
              <a:tailEnd/>
            </a:ln>
          </p:spPr>
          <p:txBody>
            <a:bodyPr/>
            <a:lstStyle/>
            <a:p>
              <a:endParaRPr lang="ca-ES"/>
            </a:p>
          </p:txBody>
        </p:sp>
        <p:sp>
          <p:nvSpPr>
            <p:cNvPr id="278" name="Line 18"/>
            <p:cNvSpPr>
              <a:spLocks noChangeShapeType="1"/>
            </p:cNvSpPr>
            <p:nvPr/>
          </p:nvSpPr>
          <p:spPr bwMode="auto">
            <a:xfrm>
              <a:off x="8377079" y="5619766"/>
              <a:ext cx="0" cy="284163"/>
            </a:xfrm>
            <a:prstGeom prst="line">
              <a:avLst/>
            </a:prstGeom>
            <a:noFill/>
            <a:ln w="28440">
              <a:solidFill>
                <a:srgbClr val="00B050"/>
              </a:solidFill>
              <a:miter lim="800000"/>
              <a:headEnd/>
              <a:tailEnd/>
            </a:ln>
          </p:spPr>
          <p:txBody>
            <a:bodyPr/>
            <a:lstStyle/>
            <a:p>
              <a:endParaRPr lang="ca-ES"/>
            </a:p>
          </p:txBody>
        </p:sp>
      </p:grpSp>
      <p:grpSp>
        <p:nvGrpSpPr>
          <p:cNvPr id="279" name="Grupo 278"/>
          <p:cNvGrpSpPr/>
          <p:nvPr/>
        </p:nvGrpSpPr>
        <p:grpSpPr>
          <a:xfrm>
            <a:off x="2564315" y="5219333"/>
            <a:ext cx="142876" cy="284163"/>
            <a:chOff x="5524504" y="5214950"/>
            <a:chExt cx="142876" cy="284163"/>
          </a:xfrm>
        </p:grpSpPr>
        <p:sp>
          <p:nvSpPr>
            <p:cNvPr id="280" name="Line 18"/>
            <p:cNvSpPr>
              <a:spLocks noChangeShapeType="1"/>
            </p:cNvSpPr>
            <p:nvPr/>
          </p:nvSpPr>
          <p:spPr bwMode="auto">
            <a:xfrm>
              <a:off x="5667380" y="5214950"/>
              <a:ext cx="0" cy="284163"/>
            </a:xfrm>
            <a:prstGeom prst="line">
              <a:avLst/>
            </a:prstGeom>
            <a:noFill/>
            <a:ln w="28440">
              <a:solidFill>
                <a:srgbClr val="00B050"/>
              </a:solidFill>
              <a:miter lim="800000"/>
              <a:headEnd/>
              <a:tailEnd/>
            </a:ln>
          </p:spPr>
          <p:txBody>
            <a:bodyPr/>
            <a:lstStyle/>
            <a:p>
              <a:endParaRPr lang="ca-ES"/>
            </a:p>
          </p:txBody>
        </p:sp>
        <p:sp>
          <p:nvSpPr>
            <p:cNvPr id="281" name="Line 18"/>
            <p:cNvSpPr>
              <a:spLocks noChangeShapeType="1"/>
            </p:cNvSpPr>
            <p:nvPr/>
          </p:nvSpPr>
          <p:spPr bwMode="auto">
            <a:xfrm>
              <a:off x="5595942" y="5214950"/>
              <a:ext cx="0" cy="284163"/>
            </a:xfrm>
            <a:prstGeom prst="line">
              <a:avLst/>
            </a:prstGeom>
            <a:noFill/>
            <a:ln w="28440">
              <a:solidFill>
                <a:srgbClr val="00B050"/>
              </a:solidFill>
              <a:miter lim="800000"/>
              <a:headEnd/>
              <a:tailEnd/>
            </a:ln>
          </p:spPr>
          <p:txBody>
            <a:bodyPr/>
            <a:lstStyle/>
            <a:p>
              <a:endParaRPr lang="ca-ES"/>
            </a:p>
          </p:txBody>
        </p:sp>
        <p:sp>
          <p:nvSpPr>
            <p:cNvPr id="282" name="Line 18"/>
            <p:cNvSpPr>
              <a:spLocks noChangeShapeType="1"/>
            </p:cNvSpPr>
            <p:nvPr/>
          </p:nvSpPr>
          <p:spPr bwMode="auto">
            <a:xfrm>
              <a:off x="5524504" y="5214950"/>
              <a:ext cx="0" cy="284163"/>
            </a:xfrm>
            <a:prstGeom prst="line">
              <a:avLst/>
            </a:prstGeom>
            <a:noFill/>
            <a:ln w="28440">
              <a:solidFill>
                <a:srgbClr val="00B050"/>
              </a:solidFill>
              <a:miter lim="800000"/>
              <a:headEnd/>
              <a:tailEnd/>
            </a:ln>
          </p:spPr>
          <p:txBody>
            <a:bodyPr/>
            <a:lstStyle/>
            <a:p>
              <a:endParaRPr lang="ca-ES"/>
            </a:p>
          </p:txBody>
        </p:sp>
      </p:grpSp>
      <p:grpSp>
        <p:nvGrpSpPr>
          <p:cNvPr id="283" name="Grupo 282"/>
          <p:cNvGrpSpPr/>
          <p:nvPr/>
        </p:nvGrpSpPr>
        <p:grpSpPr>
          <a:xfrm>
            <a:off x="2202795" y="5211890"/>
            <a:ext cx="142876" cy="284163"/>
            <a:chOff x="5524504" y="5214950"/>
            <a:chExt cx="142876" cy="284163"/>
          </a:xfrm>
        </p:grpSpPr>
        <p:sp>
          <p:nvSpPr>
            <p:cNvPr id="284" name="Line 18"/>
            <p:cNvSpPr>
              <a:spLocks noChangeShapeType="1"/>
            </p:cNvSpPr>
            <p:nvPr/>
          </p:nvSpPr>
          <p:spPr bwMode="auto">
            <a:xfrm>
              <a:off x="5667380" y="5214950"/>
              <a:ext cx="0" cy="284163"/>
            </a:xfrm>
            <a:prstGeom prst="line">
              <a:avLst/>
            </a:prstGeom>
            <a:noFill/>
            <a:ln w="28440">
              <a:solidFill>
                <a:srgbClr val="00B050"/>
              </a:solidFill>
              <a:miter lim="800000"/>
              <a:headEnd/>
              <a:tailEnd/>
            </a:ln>
          </p:spPr>
          <p:txBody>
            <a:bodyPr/>
            <a:lstStyle/>
            <a:p>
              <a:endParaRPr lang="ca-ES"/>
            </a:p>
          </p:txBody>
        </p:sp>
        <p:sp>
          <p:nvSpPr>
            <p:cNvPr id="285" name="Line 18"/>
            <p:cNvSpPr>
              <a:spLocks noChangeShapeType="1"/>
            </p:cNvSpPr>
            <p:nvPr/>
          </p:nvSpPr>
          <p:spPr bwMode="auto">
            <a:xfrm>
              <a:off x="5595942" y="5214950"/>
              <a:ext cx="0" cy="284163"/>
            </a:xfrm>
            <a:prstGeom prst="line">
              <a:avLst/>
            </a:prstGeom>
            <a:noFill/>
            <a:ln w="28440">
              <a:solidFill>
                <a:srgbClr val="00B050"/>
              </a:solidFill>
              <a:miter lim="800000"/>
              <a:headEnd/>
              <a:tailEnd/>
            </a:ln>
          </p:spPr>
          <p:txBody>
            <a:bodyPr/>
            <a:lstStyle/>
            <a:p>
              <a:endParaRPr lang="ca-ES"/>
            </a:p>
          </p:txBody>
        </p:sp>
        <p:sp>
          <p:nvSpPr>
            <p:cNvPr id="286" name="Line 18"/>
            <p:cNvSpPr>
              <a:spLocks noChangeShapeType="1"/>
            </p:cNvSpPr>
            <p:nvPr/>
          </p:nvSpPr>
          <p:spPr bwMode="auto">
            <a:xfrm>
              <a:off x="5524504" y="5214950"/>
              <a:ext cx="0" cy="284163"/>
            </a:xfrm>
            <a:prstGeom prst="line">
              <a:avLst/>
            </a:prstGeom>
            <a:noFill/>
            <a:ln w="28440">
              <a:solidFill>
                <a:srgbClr val="00B050"/>
              </a:solidFill>
              <a:miter lim="800000"/>
              <a:headEnd/>
              <a:tailEnd/>
            </a:ln>
          </p:spPr>
          <p:txBody>
            <a:bodyPr/>
            <a:lstStyle/>
            <a:p>
              <a:endParaRPr lang="ca-ES"/>
            </a:p>
          </p:txBody>
        </p:sp>
      </p:grpSp>
      <p:grpSp>
        <p:nvGrpSpPr>
          <p:cNvPr id="287" name="Grupo 286"/>
          <p:cNvGrpSpPr/>
          <p:nvPr/>
        </p:nvGrpSpPr>
        <p:grpSpPr>
          <a:xfrm>
            <a:off x="1853576" y="5214698"/>
            <a:ext cx="142876" cy="284163"/>
            <a:chOff x="5524504" y="5214950"/>
            <a:chExt cx="142876" cy="284163"/>
          </a:xfrm>
        </p:grpSpPr>
        <p:sp>
          <p:nvSpPr>
            <p:cNvPr id="288" name="Line 18"/>
            <p:cNvSpPr>
              <a:spLocks noChangeShapeType="1"/>
            </p:cNvSpPr>
            <p:nvPr/>
          </p:nvSpPr>
          <p:spPr bwMode="auto">
            <a:xfrm>
              <a:off x="5667380" y="5214950"/>
              <a:ext cx="0" cy="284163"/>
            </a:xfrm>
            <a:prstGeom prst="line">
              <a:avLst/>
            </a:prstGeom>
            <a:noFill/>
            <a:ln w="28440">
              <a:solidFill>
                <a:srgbClr val="00B050"/>
              </a:solidFill>
              <a:miter lim="800000"/>
              <a:headEnd/>
              <a:tailEnd/>
            </a:ln>
          </p:spPr>
          <p:txBody>
            <a:bodyPr/>
            <a:lstStyle/>
            <a:p>
              <a:endParaRPr lang="ca-ES"/>
            </a:p>
          </p:txBody>
        </p:sp>
        <p:sp>
          <p:nvSpPr>
            <p:cNvPr id="289" name="Line 18"/>
            <p:cNvSpPr>
              <a:spLocks noChangeShapeType="1"/>
            </p:cNvSpPr>
            <p:nvPr/>
          </p:nvSpPr>
          <p:spPr bwMode="auto">
            <a:xfrm>
              <a:off x="5595942" y="5214950"/>
              <a:ext cx="0" cy="284163"/>
            </a:xfrm>
            <a:prstGeom prst="line">
              <a:avLst/>
            </a:prstGeom>
            <a:noFill/>
            <a:ln w="28440">
              <a:solidFill>
                <a:srgbClr val="00B050"/>
              </a:solidFill>
              <a:miter lim="800000"/>
              <a:headEnd/>
              <a:tailEnd/>
            </a:ln>
          </p:spPr>
          <p:txBody>
            <a:bodyPr/>
            <a:lstStyle/>
            <a:p>
              <a:endParaRPr lang="ca-ES"/>
            </a:p>
          </p:txBody>
        </p:sp>
        <p:sp>
          <p:nvSpPr>
            <p:cNvPr id="290" name="Line 18"/>
            <p:cNvSpPr>
              <a:spLocks noChangeShapeType="1"/>
            </p:cNvSpPr>
            <p:nvPr/>
          </p:nvSpPr>
          <p:spPr bwMode="auto">
            <a:xfrm>
              <a:off x="5524504" y="5214950"/>
              <a:ext cx="0" cy="284163"/>
            </a:xfrm>
            <a:prstGeom prst="line">
              <a:avLst/>
            </a:prstGeom>
            <a:noFill/>
            <a:ln w="28440">
              <a:solidFill>
                <a:srgbClr val="00B050"/>
              </a:solidFill>
              <a:miter lim="800000"/>
              <a:headEnd/>
              <a:tailEnd/>
            </a:ln>
          </p:spPr>
          <p:txBody>
            <a:bodyPr/>
            <a:lstStyle/>
            <a:p>
              <a:endParaRPr lang="ca-ES"/>
            </a:p>
          </p:txBody>
        </p:sp>
      </p:grpSp>
      <p:grpSp>
        <p:nvGrpSpPr>
          <p:cNvPr id="140" name="Grupo 139"/>
          <p:cNvGrpSpPr/>
          <p:nvPr/>
        </p:nvGrpSpPr>
        <p:grpSpPr>
          <a:xfrm>
            <a:off x="6339496" y="5202509"/>
            <a:ext cx="369560" cy="284163"/>
            <a:chOff x="7933607" y="5619766"/>
            <a:chExt cx="369560" cy="284163"/>
          </a:xfrm>
        </p:grpSpPr>
        <p:sp>
          <p:nvSpPr>
            <p:cNvPr id="141" name="Line 15"/>
            <p:cNvSpPr>
              <a:spLocks noChangeShapeType="1"/>
            </p:cNvSpPr>
            <p:nvPr/>
          </p:nvSpPr>
          <p:spPr bwMode="auto">
            <a:xfrm>
              <a:off x="8007519" y="5619766"/>
              <a:ext cx="0" cy="284163"/>
            </a:xfrm>
            <a:prstGeom prst="line">
              <a:avLst/>
            </a:prstGeom>
            <a:noFill/>
            <a:ln w="28440">
              <a:solidFill>
                <a:srgbClr val="00B050"/>
              </a:solidFill>
              <a:miter lim="800000"/>
              <a:headEnd/>
              <a:tailEnd/>
            </a:ln>
          </p:spPr>
          <p:txBody>
            <a:bodyPr/>
            <a:lstStyle/>
            <a:p>
              <a:endParaRPr lang="ca-ES"/>
            </a:p>
          </p:txBody>
        </p:sp>
        <p:sp>
          <p:nvSpPr>
            <p:cNvPr id="142" name="Line 16"/>
            <p:cNvSpPr>
              <a:spLocks noChangeShapeType="1"/>
            </p:cNvSpPr>
            <p:nvPr/>
          </p:nvSpPr>
          <p:spPr bwMode="auto">
            <a:xfrm>
              <a:off x="8155343" y="5619766"/>
              <a:ext cx="0" cy="284163"/>
            </a:xfrm>
            <a:prstGeom prst="line">
              <a:avLst/>
            </a:prstGeom>
            <a:noFill/>
            <a:ln w="28440">
              <a:solidFill>
                <a:srgbClr val="00B050"/>
              </a:solidFill>
              <a:miter lim="800000"/>
              <a:headEnd/>
              <a:tailEnd/>
            </a:ln>
          </p:spPr>
          <p:txBody>
            <a:bodyPr/>
            <a:lstStyle/>
            <a:p>
              <a:endParaRPr lang="ca-ES"/>
            </a:p>
          </p:txBody>
        </p:sp>
        <p:sp>
          <p:nvSpPr>
            <p:cNvPr id="143" name="Line 17"/>
            <p:cNvSpPr>
              <a:spLocks noChangeShapeType="1"/>
            </p:cNvSpPr>
            <p:nvPr/>
          </p:nvSpPr>
          <p:spPr bwMode="auto">
            <a:xfrm>
              <a:off x="8303167" y="5619766"/>
              <a:ext cx="0" cy="284163"/>
            </a:xfrm>
            <a:prstGeom prst="line">
              <a:avLst/>
            </a:prstGeom>
            <a:noFill/>
            <a:ln w="28440">
              <a:solidFill>
                <a:srgbClr val="00B050"/>
              </a:solidFill>
              <a:miter lim="800000"/>
              <a:headEnd/>
              <a:tailEnd/>
            </a:ln>
          </p:spPr>
          <p:txBody>
            <a:bodyPr/>
            <a:lstStyle/>
            <a:p>
              <a:endParaRPr lang="ca-ES"/>
            </a:p>
          </p:txBody>
        </p:sp>
        <p:sp>
          <p:nvSpPr>
            <p:cNvPr id="150" name="Line 18"/>
            <p:cNvSpPr>
              <a:spLocks noChangeShapeType="1"/>
            </p:cNvSpPr>
            <p:nvPr/>
          </p:nvSpPr>
          <p:spPr bwMode="auto">
            <a:xfrm>
              <a:off x="8081431" y="5619766"/>
              <a:ext cx="0" cy="284163"/>
            </a:xfrm>
            <a:prstGeom prst="line">
              <a:avLst/>
            </a:prstGeom>
            <a:noFill/>
            <a:ln w="28440">
              <a:solidFill>
                <a:srgbClr val="00B050"/>
              </a:solidFill>
              <a:miter lim="800000"/>
              <a:headEnd/>
              <a:tailEnd/>
            </a:ln>
          </p:spPr>
          <p:txBody>
            <a:bodyPr/>
            <a:lstStyle/>
            <a:p>
              <a:endParaRPr lang="ca-ES"/>
            </a:p>
          </p:txBody>
        </p:sp>
        <p:sp>
          <p:nvSpPr>
            <p:cNvPr id="151" name="Line 18"/>
            <p:cNvSpPr>
              <a:spLocks noChangeShapeType="1"/>
            </p:cNvSpPr>
            <p:nvPr/>
          </p:nvSpPr>
          <p:spPr bwMode="auto">
            <a:xfrm>
              <a:off x="8229255" y="5619766"/>
              <a:ext cx="0" cy="284163"/>
            </a:xfrm>
            <a:prstGeom prst="line">
              <a:avLst/>
            </a:prstGeom>
            <a:noFill/>
            <a:ln w="28440">
              <a:solidFill>
                <a:srgbClr val="00B050"/>
              </a:solidFill>
              <a:miter lim="800000"/>
              <a:headEnd/>
              <a:tailEnd/>
            </a:ln>
          </p:spPr>
          <p:txBody>
            <a:bodyPr/>
            <a:lstStyle/>
            <a:p>
              <a:endParaRPr lang="ca-ES"/>
            </a:p>
          </p:txBody>
        </p:sp>
        <p:sp>
          <p:nvSpPr>
            <p:cNvPr id="152" name="Line 18"/>
            <p:cNvSpPr>
              <a:spLocks noChangeShapeType="1"/>
            </p:cNvSpPr>
            <p:nvPr/>
          </p:nvSpPr>
          <p:spPr bwMode="auto">
            <a:xfrm>
              <a:off x="7933607" y="5619766"/>
              <a:ext cx="0" cy="284163"/>
            </a:xfrm>
            <a:prstGeom prst="line">
              <a:avLst/>
            </a:prstGeom>
            <a:noFill/>
            <a:ln w="28440">
              <a:solidFill>
                <a:srgbClr val="00B050"/>
              </a:solidFill>
              <a:miter lim="800000"/>
              <a:headEnd/>
              <a:tailEnd/>
            </a:ln>
          </p:spPr>
          <p:txBody>
            <a:bodyPr/>
            <a:lstStyle/>
            <a:p>
              <a:endParaRPr lang="ca-E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9192068" cy="553998"/>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NORMALIZED DATA</a:t>
            </a:r>
          </a:p>
        </p:txBody>
      </p:sp>
      <p:sp>
        <p:nvSpPr>
          <p:cNvPr id="4" name="3 CuadroTexto"/>
          <p:cNvSpPr txBox="1"/>
          <p:nvPr/>
        </p:nvSpPr>
        <p:spPr>
          <a:xfrm>
            <a:off x="666720" y="1214422"/>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2" name="Rectángulo 1"/>
          <p:cNvSpPr/>
          <p:nvPr/>
        </p:nvSpPr>
        <p:spPr>
          <a:xfrm>
            <a:off x="488504" y="1905506"/>
            <a:ext cx="9289032" cy="3416320"/>
          </a:xfrm>
          <a:prstGeom prst="rect">
            <a:avLst/>
          </a:prstGeom>
        </p:spPr>
        <p:txBody>
          <a:bodyPr wrap="square">
            <a:spAutoFit/>
          </a:bodyPr>
          <a:lstStyle/>
          <a:p>
            <a:r>
              <a:rPr lang="es-ES" sz="1200" dirty="0">
                <a:solidFill>
                  <a:srgbClr val="FF0000"/>
                </a:solidFill>
                <a:latin typeface="Consolas" panose="020B0609020204030204" pitchFamily="49" charset="0"/>
              </a:rPr>
              <a:t>#PRINCIPAL COMPONENT ANALYSIS</a:t>
            </a:r>
          </a:p>
          <a:p>
            <a:r>
              <a:rPr lang="es-ES" sz="1200" dirty="0" err="1">
                <a:solidFill>
                  <a:srgbClr val="FF0000"/>
                </a:solidFill>
                <a:latin typeface="Consolas" panose="020B0609020204030204" pitchFamily="49" charset="0"/>
              </a:rPr>
              <a:t>plotPCA</a:t>
            </a:r>
            <a:r>
              <a:rPr lang="es-ES" sz="1200" dirty="0">
                <a:solidFill>
                  <a:srgbClr val="FF0000"/>
                </a:solidFill>
                <a:latin typeface="Consolas" panose="020B0609020204030204" pitchFamily="49" charset="0"/>
              </a:rPr>
              <a:t> &lt;- </a:t>
            </a:r>
            <a:r>
              <a:rPr lang="es-ES" sz="1200" dirty="0" err="1">
                <a:solidFill>
                  <a:srgbClr val="FF0000"/>
                </a:solidFill>
                <a:latin typeface="Consolas" panose="020B0609020204030204" pitchFamily="49" charset="0"/>
              </a:rPr>
              <a:t>function</a:t>
            </a:r>
            <a:r>
              <a:rPr lang="es-ES" sz="1200" dirty="0">
                <a:solidFill>
                  <a:srgbClr val="FF0000"/>
                </a:solidFill>
                <a:latin typeface="Consolas" panose="020B0609020204030204" pitchFamily="49" charset="0"/>
              </a:rPr>
              <a:t> ( X, </a:t>
            </a:r>
            <a:r>
              <a:rPr lang="es-ES" sz="1200" dirty="0" err="1">
                <a:solidFill>
                  <a:srgbClr val="FF0000"/>
                </a:solidFill>
                <a:latin typeface="Consolas" panose="020B0609020204030204" pitchFamily="49" charset="0"/>
              </a:rPr>
              <a:t>labels</a:t>
            </a:r>
            <a:r>
              <a:rPr lang="es-ES" sz="1200" dirty="0">
                <a:solidFill>
                  <a:srgbClr val="FF0000"/>
                </a:solidFill>
                <a:latin typeface="Consolas" panose="020B0609020204030204" pitchFamily="49" charset="0"/>
              </a:rPr>
              <a:t>=NULL, </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=NULL, </a:t>
            </a:r>
            <a:r>
              <a:rPr lang="es-ES" sz="1200" dirty="0" err="1">
                <a:solidFill>
                  <a:srgbClr val="FF0000"/>
                </a:solidFill>
                <a:latin typeface="Consolas" panose="020B0609020204030204" pitchFamily="49" charset="0"/>
              </a:rPr>
              <a:t>dataDesc</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scale</a:t>
            </a:r>
            <a:r>
              <a:rPr lang="es-ES" sz="1200" dirty="0">
                <a:solidFill>
                  <a:srgbClr val="FF0000"/>
                </a:solidFill>
                <a:latin typeface="Consolas" panose="020B0609020204030204" pitchFamily="49" charset="0"/>
              </a:rPr>
              <a:t>=FALSE, </a:t>
            </a:r>
            <a:r>
              <a:rPr lang="es-ES" sz="1200" dirty="0" err="1">
                <a:solidFill>
                  <a:srgbClr val="FF0000"/>
                </a:solidFill>
                <a:latin typeface="Consolas" panose="020B0609020204030204" pitchFamily="49" charset="0"/>
              </a:rPr>
              <a:t>formapunts</a:t>
            </a:r>
            <a:r>
              <a:rPr lang="es-ES" sz="1200" dirty="0">
                <a:solidFill>
                  <a:srgbClr val="FF0000"/>
                </a:solidFill>
                <a:latin typeface="Consolas" panose="020B0609020204030204" pitchFamily="49" charset="0"/>
              </a:rPr>
              <a:t>=NULL, </a:t>
            </a:r>
            <a:r>
              <a:rPr lang="es-ES" sz="1200" dirty="0" err="1">
                <a:solidFill>
                  <a:srgbClr val="FF0000"/>
                </a:solidFill>
                <a:latin typeface="Consolas" panose="020B0609020204030204" pitchFamily="49" charset="0"/>
              </a:rPr>
              <a:t>myCex</a:t>
            </a:r>
            <a:r>
              <a:rPr lang="es-ES" sz="1200" dirty="0">
                <a:solidFill>
                  <a:srgbClr val="FF0000"/>
                </a:solidFill>
                <a:latin typeface="Consolas" panose="020B0609020204030204" pitchFamily="49" charset="0"/>
              </a:rPr>
              <a:t>=0.8,...)</a:t>
            </a:r>
          </a:p>
          <a:p>
            <a:r>
              <a:rPr lang="es-ES" sz="1200" dirty="0">
                <a:solidFill>
                  <a:srgbClr val="FF0000"/>
                </a:solidFill>
                <a:latin typeface="Consolas" panose="020B0609020204030204" pitchFamily="49" charset="0"/>
              </a:rPr>
              <a:t>{</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pcX</a:t>
            </a:r>
            <a:r>
              <a:rPr lang="es-ES" sz="1200" dirty="0">
                <a:solidFill>
                  <a:srgbClr val="FF0000"/>
                </a:solidFill>
                <a:latin typeface="Consolas" panose="020B0609020204030204" pitchFamily="49" charset="0"/>
              </a:rPr>
              <a:t>&lt;-</a:t>
            </a:r>
            <a:r>
              <a:rPr lang="es-ES" sz="1200" dirty="0" err="1">
                <a:solidFill>
                  <a:srgbClr val="FF0000"/>
                </a:solidFill>
                <a:latin typeface="Consolas" panose="020B0609020204030204" pitchFamily="49" charset="0"/>
              </a:rPr>
              <a:t>prcomp</a:t>
            </a:r>
            <a:r>
              <a:rPr lang="es-ES" sz="1200" dirty="0">
                <a:solidFill>
                  <a:srgbClr val="FF0000"/>
                </a:solidFill>
                <a:latin typeface="Consolas" panose="020B0609020204030204" pitchFamily="49" charset="0"/>
              </a:rPr>
              <a:t>(t(X), </a:t>
            </a:r>
            <a:r>
              <a:rPr lang="es-ES" sz="1200" dirty="0" err="1">
                <a:solidFill>
                  <a:srgbClr val="FF0000"/>
                </a:solidFill>
                <a:latin typeface="Consolas" panose="020B0609020204030204" pitchFamily="49" charset="0"/>
              </a:rPr>
              <a:t>scale</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scale</a:t>
            </a:r>
            <a:r>
              <a:rPr lang="es-ES" sz="1200" dirty="0">
                <a:solidFill>
                  <a:srgbClr val="FF0000"/>
                </a:solidFill>
                <a:latin typeface="Consolas" panose="020B0609020204030204" pitchFamily="49" charset="0"/>
              </a:rPr>
              <a:t>) # o </a:t>
            </a:r>
            <a:r>
              <a:rPr lang="es-ES" sz="1200" dirty="0" err="1">
                <a:solidFill>
                  <a:srgbClr val="FF0000"/>
                </a:solidFill>
                <a:latin typeface="Consolas" panose="020B0609020204030204" pitchFamily="49" charset="0"/>
              </a:rPr>
              <a:t>prcomp</a:t>
            </a:r>
            <a:r>
              <a:rPr lang="es-ES" sz="1200" dirty="0">
                <a:solidFill>
                  <a:srgbClr val="FF0000"/>
                </a:solidFill>
                <a:latin typeface="Consolas" panose="020B0609020204030204" pitchFamily="49" charset="0"/>
              </a:rPr>
              <a:t>(t(X))</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loads</a:t>
            </a:r>
            <a:r>
              <a:rPr lang="es-ES" sz="1200" dirty="0">
                <a:solidFill>
                  <a:srgbClr val="FF0000"/>
                </a:solidFill>
                <a:latin typeface="Consolas" panose="020B0609020204030204" pitchFamily="49" charset="0"/>
              </a:rPr>
              <a:t>&lt;- round(pcX$sdev^2/sum(pcX$sdev^2)*100,1)</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xlab</a:t>
            </a:r>
            <a:r>
              <a:rPr lang="es-ES" sz="1200" dirty="0">
                <a:solidFill>
                  <a:srgbClr val="FF0000"/>
                </a:solidFill>
                <a:latin typeface="Consolas" panose="020B0609020204030204" pitchFamily="49" charset="0"/>
              </a:rPr>
              <a:t>&lt;-c(paste("PC1",loads[1],"%"))</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ylab</a:t>
            </a:r>
            <a:r>
              <a:rPr lang="es-ES" sz="1200" dirty="0">
                <a:solidFill>
                  <a:srgbClr val="FF0000"/>
                </a:solidFill>
                <a:latin typeface="Consolas" panose="020B0609020204030204" pitchFamily="49" charset="0"/>
              </a:rPr>
              <a:t>&lt;-c(paste("PC2",loads[2],"%"))</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if</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is.null</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=1</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plot</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[,1:2],</a:t>
            </a:r>
            <a:r>
              <a:rPr lang="es-ES" sz="1200" dirty="0" err="1">
                <a:solidFill>
                  <a:srgbClr val="FF0000"/>
                </a:solidFill>
                <a:latin typeface="Consolas" panose="020B0609020204030204" pitchFamily="49" charset="0"/>
              </a:rPr>
              <a:t>xlab</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xlab,ylab</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ylab</a:t>
            </a:r>
            <a:r>
              <a:rPr lang="es-ES" sz="1200" dirty="0">
                <a:solidFill>
                  <a:srgbClr val="FF0000"/>
                </a:solidFill>
                <a:latin typeface="Consolas" panose="020B0609020204030204" pitchFamily="49" charset="0"/>
              </a:rPr>
              <a:t>, col=</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pch</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formapunts</a:t>
            </a:r>
            <a:r>
              <a:rPr lang="es-ES" sz="1200" dirty="0">
                <a:solidFill>
                  <a:srgbClr val="FF0000"/>
                </a:solidFill>
                <a:latin typeface="Consolas" panose="020B0609020204030204" pitchFamily="49" charset="0"/>
              </a:rPr>
              <a:t>, </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xlim</a:t>
            </a:r>
            <a:r>
              <a:rPr lang="es-ES" sz="1200" dirty="0">
                <a:solidFill>
                  <a:srgbClr val="FF0000"/>
                </a:solidFill>
                <a:latin typeface="Consolas" panose="020B0609020204030204" pitchFamily="49" charset="0"/>
              </a:rPr>
              <a:t>=c(min(</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[,1])-10, </a:t>
            </a:r>
            <a:r>
              <a:rPr lang="es-ES" sz="1200" dirty="0" err="1">
                <a:solidFill>
                  <a:srgbClr val="FF0000"/>
                </a:solidFill>
                <a:latin typeface="Consolas" panose="020B0609020204030204" pitchFamily="49" charset="0"/>
              </a:rPr>
              <a:t>max</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[,1])+10),</a:t>
            </a:r>
            <a:r>
              <a:rPr lang="es-ES" sz="1200" dirty="0" err="1">
                <a:solidFill>
                  <a:srgbClr val="FF0000"/>
                </a:solidFill>
                <a:latin typeface="Consolas" panose="020B0609020204030204" pitchFamily="49" charset="0"/>
              </a:rPr>
              <a:t>ylim</a:t>
            </a:r>
            <a:r>
              <a:rPr lang="es-ES" sz="1200" dirty="0">
                <a:solidFill>
                  <a:srgbClr val="FF0000"/>
                </a:solidFill>
                <a:latin typeface="Consolas" panose="020B0609020204030204" pitchFamily="49" charset="0"/>
              </a:rPr>
              <a:t>=c(min(</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[,2])-10, </a:t>
            </a:r>
            <a:r>
              <a:rPr lang="es-ES" sz="1200" dirty="0" err="1">
                <a:solidFill>
                  <a:srgbClr val="FF0000"/>
                </a:solidFill>
                <a:latin typeface="Consolas" panose="020B0609020204030204" pitchFamily="49" charset="0"/>
              </a:rPr>
              <a:t>max</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[,2])+10))</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text</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[,1],</a:t>
            </a:r>
            <a:r>
              <a:rPr lang="es-ES" sz="1200" dirty="0" err="1">
                <a:solidFill>
                  <a:srgbClr val="FF0000"/>
                </a:solidFill>
                <a:latin typeface="Consolas" panose="020B0609020204030204" pitchFamily="49" charset="0"/>
              </a:rPr>
              <a:t>pcX$x</a:t>
            </a:r>
            <a:r>
              <a:rPr lang="es-ES" sz="1200" dirty="0">
                <a:solidFill>
                  <a:srgbClr val="FF0000"/>
                </a:solidFill>
                <a:latin typeface="Consolas" panose="020B0609020204030204" pitchFamily="49" charset="0"/>
              </a:rPr>
              <a:t>[,2], </a:t>
            </a:r>
            <a:r>
              <a:rPr lang="es-ES" sz="1200" dirty="0" err="1">
                <a:solidFill>
                  <a:srgbClr val="FF0000"/>
                </a:solidFill>
                <a:latin typeface="Consolas" panose="020B0609020204030204" pitchFamily="49" charset="0"/>
              </a:rPr>
              <a:t>labels</a:t>
            </a:r>
            <a:r>
              <a:rPr lang="es-ES" sz="1200" dirty="0">
                <a:solidFill>
                  <a:srgbClr val="FF0000"/>
                </a:solidFill>
                <a:latin typeface="Consolas" panose="020B0609020204030204" pitchFamily="49" charset="0"/>
              </a:rPr>
              <a:t>, pos=3, </a:t>
            </a:r>
            <a:r>
              <a:rPr lang="es-ES" sz="1200" dirty="0" err="1">
                <a:solidFill>
                  <a:srgbClr val="FF0000"/>
                </a:solidFill>
                <a:latin typeface="Consolas" panose="020B0609020204030204" pitchFamily="49" charset="0"/>
              </a:rPr>
              <a:t>cex</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myCex</a:t>
            </a:r>
            <a:r>
              <a:rPr lang="es-ES" sz="1200" dirty="0">
                <a:solidFill>
                  <a:srgbClr val="FF0000"/>
                </a:solidFill>
                <a:latin typeface="Consolas" panose="020B0609020204030204" pitchFamily="49" charset="0"/>
              </a:rPr>
              <a:t>)</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title</a:t>
            </a:r>
            <a:r>
              <a:rPr lang="es-ES" sz="1200" dirty="0">
                <a:solidFill>
                  <a:srgbClr val="FF0000"/>
                </a:solidFill>
                <a:latin typeface="Consolas" panose="020B0609020204030204" pitchFamily="49" charset="0"/>
              </a:rPr>
              <a:t>(paste("</a:t>
            </a:r>
            <a:r>
              <a:rPr lang="es-ES" sz="1200" dirty="0" err="1">
                <a:solidFill>
                  <a:srgbClr val="FF0000"/>
                </a:solidFill>
                <a:latin typeface="Consolas" panose="020B0609020204030204" pitchFamily="49" charset="0"/>
              </a:rPr>
              <a:t>Plot</a:t>
            </a:r>
            <a:r>
              <a:rPr lang="es-ES" sz="1200" dirty="0">
                <a:solidFill>
                  <a:srgbClr val="FF0000"/>
                </a:solidFill>
                <a:latin typeface="Consolas" panose="020B0609020204030204" pitchFamily="49" charset="0"/>
              </a:rPr>
              <a:t> of </a:t>
            </a:r>
            <a:r>
              <a:rPr lang="es-ES" sz="1200" dirty="0" err="1">
                <a:solidFill>
                  <a:srgbClr val="FF0000"/>
                </a:solidFill>
                <a:latin typeface="Consolas" panose="020B0609020204030204" pitchFamily="49" charset="0"/>
              </a:rPr>
              <a:t>first</a:t>
            </a:r>
            <a:r>
              <a:rPr lang="es-ES" sz="1200" dirty="0">
                <a:solidFill>
                  <a:srgbClr val="FF0000"/>
                </a:solidFill>
                <a:latin typeface="Consolas" panose="020B0609020204030204" pitchFamily="49" charset="0"/>
              </a:rPr>
              <a:t> 2 </a:t>
            </a:r>
            <a:r>
              <a:rPr lang="es-ES" sz="1200" dirty="0" err="1">
                <a:solidFill>
                  <a:srgbClr val="FF0000"/>
                </a:solidFill>
                <a:latin typeface="Consolas" panose="020B0609020204030204" pitchFamily="49" charset="0"/>
              </a:rPr>
              <a:t>PCs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for</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expressions</a:t>
            </a:r>
            <a:r>
              <a:rPr lang="es-ES" sz="1200" dirty="0">
                <a:solidFill>
                  <a:srgbClr val="FF0000"/>
                </a:solidFill>
                <a:latin typeface="Consolas" panose="020B0609020204030204" pitchFamily="49" charset="0"/>
              </a:rPr>
              <a:t> in", </a:t>
            </a:r>
            <a:r>
              <a:rPr lang="es-ES" sz="1200" dirty="0" err="1">
                <a:solidFill>
                  <a:srgbClr val="FF0000"/>
                </a:solidFill>
                <a:latin typeface="Consolas" panose="020B0609020204030204" pitchFamily="49" charset="0"/>
              </a:rPr>
              <a:t>dataDesc</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sep</a:t>
            </a:r>
            <a:r>
              <a:rPr lang="es-ES" sz="1200" dirty="0">
                <a:solidFill>
                  <a:srgbClr val="FF0000"/>
                </a:solidFill>
                <a:latin typeface="Consolas" panose="020B0609020204030204" pitchFamily="49" charset="0"/>
              </a:rPr>
              <a:t>=" "), </a:t>
            </a:r>
            <a:r>
              <a:rPr lang="es-ES" sz="1200" dirty="0" err="1">
                <a:solidFill>
                  <a:srgbClr val="FF0000"/>
                </a:solidFill>
                <a:latin typeface="Consolas" panose="020B0609020204030204" pitchFamily="49" charset="0"/>
              </a:rPr>
              <a:t>cex</a:t>
            </a:r>
            <a:r>
              <a:rPr lang="es-ES" sz="1200" dirty="0">
                <a:solidFill>
                  <a:srgbClr val="FF0000"/>
                </a:solidFill>
                <a:latin typeface="Consolas" panose="020B0609020204030204" pitchFamily="49" charset="0"/>
              </a:rPr>
              <a:t>=0.8)</a:t>
            </a:r>
          </a:p>
          <a:p>
            <a:r>
              <a:rPr lang="es-ES" sz="1200" dirty="0">
                <a:solidFill>
                  <a:srgbClr val="FF0000"/>
                </a:solidFill>
                <a:latin typeface="Consolas" panose="020B0609020204030204" pitchFamily="49" charset="0"/>
              </a:rPr>
              <a:t>}</a:t>
            </a:r>
          </a:p>
          <a:p>
            <a:endParaRPr lang="es-ES" sz="1200" dirty="0">
              <a:solidFill>
                <a:srgbClr val="FF0000"/>
              </a:solidFill>
              <a:latin typeface="Consolas" panose="020B0609020204030204" pitchFamily="49" charset="0"/>
            </a:endParaRPr>
          </a:p>
          <a:p>
            <a:endParaRPr lang="es-ES" sz="1200" dirty="0">
              <a:solidFill>
                <a:srgbClr val="FF0000"/>
              </a:solidFill>
              <a:latin typeface="Consolas" panose="020B0609020204030204" pitchFamily="49" charset="0"/>
            </a:endParaRPr>
          </a:p>
          <a:p>
            <a:endParaRPr lang="es-ES" sz="1200" dirty="0">
              <a:solidFill>
                <a:srgbClr val="FF0000"/>
              </a:solidFill>
              <a:latin typeface="Consolas" panose="020B0609020204030204" pitchFamily="49" charset="0"/>
            </a:endParaRPr>
          </a:p>
          <a:p>
            <a:r>
              <a:rPr lang="es-ES" sz="1200" dirty="0" err="1">
                <a:solidFill>
                  <a:srgbClr val="FF0000"/>
                </a:solidFill>
                <a:latin typeface="Consolas" panose="020B0609020204030204" pitchFamily="49" charset="0"/>
              </a:rPr>
              <a:t>plotPCA</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exprs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eset</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labels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sampleNames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dataDesc</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NormData</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sampleColor</a:t>
            </a:r>
            <a:r>
              <a:rPr lang="es-ES" sz="1200" dirty="0">
                <a:solidFill>
                  <a:srgbClr val="FF0000"/>
                </a:solidFill>
                <a:latin typeface="Consolas" panose="020B0609020204030204" pitchFamily="49" charset="0"/>
              </a:rPr>
              <a:t>,</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formapunts</a:t>
            </a:r>
            <a:r>
              <a:rPr lang="es-ES" sz="1200" dirty="0">
                <a:solidFill>
                  <a:srgbClr val="FF0000"/>
                </a:solidFill>
                <a:latin typeface="Consolas" panose="020B0609020204030204" pitchFamily="49" charset="0"/>
              </a:rPr>
              <a:t>=c(</a:t>
            </a:r>
            <a:r>
              <a:rPr lang="es-ES" sz="1200" dirty="0" err="1">
                <a:solidFill>
                  <a:srgbClr val="FF0000"/>
                </a:solidFill>
                <a:latin typeface="Consolas" panose="020B0609020204030204" pitchFamily="49" charset="0"/>
              </a:rPr>
              <a:t>rep</a:t>
            </a:r>
            <a:r>
              <a:rPr lang="es-ES" sz="1200" dirty="0">
                <a:solidFill>
                  <a:srgbClr val="FF0000"/>
                </a:solidFill>
                <a:latin typeface="Consolas" panose="020B0609020204030204" pitchFamily="49" charset="0"/>
              </a:rPr>
              <a:t>(16,4),</a:t>
            </a:r>
            <a:r>
              <a:rPr lang="es-ES" sz="1200" dirty="0" err="1">
                <a:solidFill>
                  <a:srgbClr val="FF0000"/>
                </a:solidFill>
                <a:latin typeface="Consolas" panose="020B0609020204030204" pitchFamily="49" charset="0"/>
              </a:rPr>
              <a:t>rep</a:t>
            </a:r>
            <a:r>
              <a:rPr lang="es-ES" sz="1200" dirty="0">
                <a:solidFill>
                  <a:srgbClr val="FF0000"/>
                </a:solidFill>
                <a:latin typeface="Consolas" panose="020B0609020204030204" pitchFamily="49" charset="0"/>
              </a:rPr>
              <a:t>(17,4)), </a:t>
            </a:r>
            <a:r>
              <a:rPr lang="es-ES" sz="1200" dirty="0" err="1">
                <a:solidFill>
                  <a:srgbClr val="FF0000"/>
                </a:solidFill>
                <a:latin typeface="Consolas" panose="020B0609020204030204" pitchFamily="49" charset="0"/>
              </a:rPr>
              <a:t>myCex</a:t>
            </a:r>
            <a:r>
              <a:rPr lang="es-ES" sz="1200" dirty="0">
                <a:solidFill>
                  <a:srgbClr val="FF0000"/>
                </a:solidFill>
                <a:latin typeface="Consolas" panose="020B0609020204030204" pitchFamily="49" charset="0"/>
              </a:rPr>
              <a:t>=0.6)</a:t>
            </a:r>
          </a:p>
        </p:txBody>
      </p:sp>
    </p:spTree>
    <p:extLst>
      <p:ext uri="{BB962C8B-B14F-4D97-AF65-F5344CB8AC3E}">
        <p14:creationId xmlns:p14="http://schemas.microsoft.com/office/powerpoint/2010/main" val="207772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9192068" cy="553998"/>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QUALITY CONTROL. NORMALIZED DATA</a:t>
            </a:r>
          </a:p>
        </p:txBody>
      </p:sp>
      <p:sp>
        <p:nvSpPr>
          <p:cNvPr id="4" name="3 CuadroTexto"/>
          <p:cNvSpPr txBox="1"/>
          <p:nvPr/>
        </p:nvSpPr>
        <p:spPr>
          <a:xfrm>
            <a:off x="666720" y="1214422"/>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2" name="Rectángulo 1"/>
          <p:cNvSpPr/>
          <p:nvPr/>
        </p:nvSpPr>
        <p:spPr>
          <a:xfrm>
            <a:off x="848544" y="1768237"/>
            <a:ext cx="8568952" cy="2862322"/>
          </a:xfrm>
          <a:prstGeom prst="rect">
            <a:avLst/>
          </a:prstGeom>
        </p:spPr>
        <p:txBody>
          <a:bodyPr wrap="square">
            <a:spAutoFit/>
          </a:bodyPr>
          <a:lstStyle/>
          <a:p>
            <a:r>
              <a:rPr lang="es-ES" sz="1200" dirty="0">
                <a:solidFill>
                  <a:srgbClr val="FF0000"/>
                </a:solidFill>
                <a:latin typeface="Consolas" panose="020B0609020204030204" pitchFamily="49" charset="0"/>
              </a:rPr>
              <a:t>#SAVE TO A FILE</a:t>
            </a:r>
          </a:p>
          <a:p>
            <a:r>
              <a:rPr lang="es-ES" sz="1200" dirty="0" err="1">
                <a:solidFill>
                  <a:srgbClr val="FF0000"/>
                </a:solidFill>
                <a:latin typeface="Consolas" panose="020B0609020204030204" pitchFamily="49" charset="0"/>
              </a:rPr>
              <a:t>pdf</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file.path</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resultsDir</a:t>
            </a:r>
            <a:r>
              <a:rPr lang="es-ES" sz="1200" dirty="0">
                <a:solidFill>
                  <a:srgbClr val="FF0000"/>
                </a:solidFill>
                <a:latin typeface="Consolas" panose="020B0609020204030204" pitchFamily="49" charset="0"/>
              </a:rPr>
              <a:t>, "QCPlots_Norm.pdf"))</a:t>
            </a:r>
          </a:p>
          <a:p>
            <a:r>
              <a:rPr lang="es-ES" sz="1200" dirty="0" err="1">
                <a:solidFill>
                  <a:srgbClr val="FF0000"/>
                </a:solidFill>
                <a:latin typeface="Consolas" panose="020B0609020204030204" pitchFamily="49" charset="0"/>
              </a:rPr>
              <a:t>boxplot</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eset</a:t>
            </a:r>
            <a:r>
              <a:rPr lang="es-ES" sz="1200" dirty="0">
                <a:solidFill>
                  <a:srgbClr val="FF0000"/>
                </a:solidFill>
                <a:latin typeface="Consolas" panose="020B0609020204030204" pitchFamily="49" charset="0"/>
              </a:rPr>
              <a:t>, las=2, </a:t>
            </a:r>
            <a:r>
              <a:rPr lang="es-ES" sz="1200" dirty="0" err="1">
                <a:solidFill>
                  <a:srgbClr val="FF0000"/>
                </a:solidFill>
                <a:latin typeface="Consolas" panose="020B0609020204030204" pitchFamily="49" charset="0"/>
              </a:rPr>
              <a:t>main</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Intensity</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distribution</a:t>
            </a:r>
            <a:r>
              <a:rPr lang="es-ES" sz="1200" dirty="0">
                <a:solidFill>
                  <a:srgbClr val="FF0000"/>
                </a:solidFill>
                <a:latin typeface="Consolas" panose="020B0609020204030204" pitchFamily="49" charset="0"/>
              </a:rPr>
              <a:t> of </a:t>
            </a:r>
            <a:r>
              <a:rPr lang="es-ES" sz="1200" dirty="0" err="1">
                <a:solidFill>
                  <a:srgbClr val="FF0000"/>
                </a:solidFill>
                <a:latin typeface="Consolas" panose="020B0609020204030204" pitchFamily="49" charset="0"/>
              </a:rPr>
              <a:t>Normalized</a:t>
            </a:r>
            <a:r>
              <a:rPr lang="es-ES" sz="1200" dirty="0">
                <a:solidFill>
                  <a:srgbClr val="FF0000"/>
                </a:solidFill>
                <a:latin typeface="Consolas" panose="020B0609020204030204" pitchFamily="49" charset="0"/>
              </a:rPr>
              <a:t> data", </a:t>
            </a:r>
            <a:r>
              <a:rPr lang="es-ES" sz="1200" dirty="0" err="1">
                <a:solidFill>
                  <a:srgbClr val="FF0000"/>
                </a:solidFill>
                <a:latin typeface="Consolas" panose="020B0609020204030204" pitchFamily="49" charset="0"/>
              </a:rPr>
              <a:t>cex.axis</a:t>
            </a:r>
            <a:r>
              <a:rPr lang="es-ES" sz="1200" dirty="0">
                <a:solidFill>
                  <a:srgbClr val="FF0000"/>
                </a:solidFill>
                <a:latin typeface="Consolas" panose="020B0609020204030204" pitchFamily="49" charset="0"/>
              </a:rPr>
              <a:t>=0.6, </a:t>
            </a:r>
          </a:p>
          <a:p>
            <a:r>
              <a:rPr lang="es-ES" sz="1200" dirty="0">
                <a:solidFill>
                  <a:srgbClr val="FF0000"/>
                </a:solidFill>
                <a:latin typeface="Consolas" panose="020B0609020204030204" pitchFamily="49" charset="0"/>
              </a:rPr>
              <a:t>        col=</a:t>
            </a:r>
            <a:r>
              <a:rPr lang="es-ES" sz="1200" dirty="0" err="1">
                <a:solidFill>
                  <a:srgbClr val="FF0000"/>
                </a:solidFill>
                <a:latin typeface="Consolas" panose="020B0609020204030204" pitchFamily="49" charset="0"/>
              </a:rPr>
              <a:t>sampleColor</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names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sampleNames</a:t>
            </a:r>
            <a:r>
              <a:rPr lang="es-ES" sz="1200" dirty="0">
                <a:solidFill>
                  <a:srgbClr val="FF0000"/>
                </a:solidFill>
                <a:latin typeface="Consolas" panose="020B0609020204030204" pitchFamily="49" charset="0"/>
              </a:rPr>
              <a:t>)</a:t>
            </a:r>
          </a:p>
          <a:p>
            <a:r>
              <a:rPr lang="es-ES" sz="1200" dirty="0" err="1">
                <a:solidFill>
                  <a:srgbClr val="FF0000"/>
                </a:solidFill>
                <a:latin typeface="Consolas" panose="020B0609020204030204" pitchFamily="49" charset="0"/>
              </a:rPr>
              <a:t>plot</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clust.euclid.average</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labels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sampleNames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main</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Hierarchical</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clustering</a:t>
            </a:r>
            <a:r>
              <a:rPr lang="es-ES" sz="1200" dirty="0">
                <a:solidFill>
                  <a:srgbClr val="FF0000"/>
                </a:solidFill>
                <a:latin typeface="Consolas" panose="020B0609020204030204" pitchFamily="49" charset="0"/>
              </a:rPr>
              <a:t> of </a:t>
            </a:r>
            <a:r>
              <a:rPr lang="es-ES" sz="1200" dirty="0" err="1">
                <a:solidFill>
                  <a:srgbClr val="FF0000"/>
                </a:solidFill>
                <a:latin typeface="Consolas" panose="020B0609020204030204" pitchFamily="49" charset="0"/>
              </a:rPr>
              <a:t>NormData</a:t>
            </a:r>
            <a:r>
              <a:rPr lang="es-ES" sz="1200" dirty="0">
                <a:solidFill>
                  <a:srgbClr val="FF0000"/>
                </a:solidFill>
                <a:latin typeface="Consolas" panose="020B0609020204030204" pitchFamily="49" charset="0"/>
              </a:rPr>
              <a:t>", </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cex</a:t>
            </a:r>
            <a:r>
              <a:rPr lang="es-ES" sz="1200" dirty="0">
                <a:solidFill>
                  <a:srgbClr val="FF0000"/>
                </a:solidFill>
                <a:latin typeface="Consolas" panose="020B0609020204030204" pitchFamily="49" charset="0"/>
              </a:rPr>
              <a:t>=0.7,  </a:t>
            </a:r>
            <a:r>
              <a:rPr lang="es-ES" sz="1200" dirty="0" err="1">
                <a:solidFill>
                  <a:srgbClr val="FF0000"/>
                </a:solidFill>
                <a:latin typeface="Consolas" panose="020B0609020204030204" pitchFamily="49" charset="0"/>
              </a:rPr>
              <a:t>hang</a:t>
            </a:r>
            <a:r>
              <a:rPr lang="es-ES" sz="1200" dirty="0">
                <a:solidFill>
                  <a:srgbClr val="FF0000"/>
                </a:solidFill>
                <a:latin typeface="Consolas" panose="020B0609020204030204" pitchFamily="49" charset="0"/>
              </a:rPr>
              <a:t>=-1)</a:t>
            </a:r>
          </a:p>
          <a:p>
            <a:r>
              <a:rPr lang="es-ES" sz="1200" dirty="0" err="1">
                <a:solidFill>
                  <a:srgbClr val="FF0000"/>
                </a:solidFill>
                <a:latin typeface="Consolas" panose="020B0609020204030204" pitchFamily="49" charset="0"/>
              </a:rPr>
              <a:t>plotPCA</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exprs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eset</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labels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sampleNames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dataDesc</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selected</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samples</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colors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sampleColor</a:t>
            </a:r>
            <a:r>
              <a:rPr lang="es-ES" sz="1200" dirty="0">
                <a:solidFill>
                  <a:srgbClr val="FF0000"/>
                </a:solidFill>
                <a:latin typeface="Consolas" panose="020B0609020204030204" pitchFamily="49" charset="0"/>
              </a:rPr>
              <a:t>,</a:t>
            </a:r>
          </a:p>
          <a:p>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formapunts</a:t>
            </a:r>
            <a:r>
              <a:rPr lang="es-ES" sz="1200" dirty="0">
                <a:solidFill>
                  <a:srgbClr val="FF0000"/>
                </a:solidFill>
                <a:latin typeface="Consolas" panose="020B0609020204030204" pitchFamily="49" charset="0"/>
              </a:rPr>
              <a:t>=c(</a:t>
            </a:r>
            <a:r>
              <a:rPr lang="es-ES" sz="1200" dirty="0" err="1">
                <a:solidFill>
                  <a:srgbClr val="FF0000"/>
                </a:solidFill>
                <a:latin typeface="Consolas" panose="020B0609020204030204" pitchFamily="49" charset="0"/>
              </a:rPr>
              <a:t>rep</a:t>
            </a:r>
            <a:r>
              <a:rPr lang="es-ES" sz="1200" dirty="0">
                <a:solidFill>
                  <a:srgbClr val="FF0000"/>
                </a:solidFill>
                <a:latin typeface="Consolas" panose="020B0609020204030204" pitchFamily="49" charset="0"/>
              </a:rPr>
              <a:t>(16,4),</a:t>
            </a:r>
            <a:r>
              <a:rPr lang="es-ES" sz="1200" dirty="0" err="1">
                <a:solidFill>
                  <a:srgbClr val="FF0000"/>
                </a:solidFill>
                <a:latin typeface="Consolas" panose="020B0609020204030204" pitchFamily="49" charset="0"/>
              </a:rPr>
              <a:t>rep</a:t>
            </a:r>
            <a:r>
              <a:rPr lang="es-ES" sz="1200" dirty="0">
                <a:solidFill>
                  <a:srgbClr val="FF0000"/>
                </a:solidFill>
                <a:latin typeface="Consolas" panose="020B0609020204030204" pitchFamily="49" charset="0"/>
              </a:rPr>
              <a:t>(17,4)), </a:t>
            </a:r>
            <a:r>
              <a:rPr lang="es-ES" sz="1200" dirty="0" err="1">
                <a:solidFill>
                  <a:srgbClr val="FF0000"/>
                </a:solidFill>
                <a:latin typeface="Consolas" panose="020B0609020204030204" pitchFamily="49" charset="0"/>
              </a:rPr>
              <a:t>myCex</a:t>
            </a:r>
            <a:r>
              <a:rPr lang="es-ES" sz="1200" dirty="0">
                <a:solidFill>
                  <a:srgbClr val="FF0000"/>
                </a:solidFill>
                <a:latin typeface="Consolas" panose="020B0609020204030204" pitchFamily="49" charset="0"/>
              </a:rPr>
              <a:t>=0.6)</a:t>
            </a:r>
          </a:p>
          <a:p>
            <a:r>
              <a:rPr lang="es-ES" sz="1200" dirty="0" err="1">
                <a:solidFill>
                  <a:srgbClr val="FF0000"/>
                </a:solidFill>
                <a:latin typeface="Consolas" panose="020B0609020204030204" pitchFamily="49" charset="0"/>
              </a:rPr>
              <a:t>dev.off</a:t>
            </a:r>
            <a:r>
              <a:rPr lang="es-ES" sz="1200" dirty="0">
                <a:solidFill>
                  <a:srgbClr val="FF0000"/>
                </a:solidFill>
                <a:latin typeface="Consolas" panose="020B0609020204030204" pitchFamily="49" charset="0"/>
              </a:rPr>
              <a:t>()</a:t>
            </a:r>
          </a:p>
          <a:p>
            <a:endParaRPr lang="es-ES" sz="1200" dirty="0">
              <a:solidFill>
                <a:srgbClr val="FF0000"/>
              </a:solidFill>
              <a:latin typeface="Consolas" panose="020B0609020204030204" pitchFamily="49" charset="0"/>
            </a:endParaRPr>
          </a:p>
          <a:p>
            <a:endParaRPr lang="es-ES" sz="1200" dirty="0">
              <a:solidFill>
                <a:srgbClr val="FF0000"/>
              </a:solidFill>
              <a:latin typeface="Consolas" panose="020B0609020204030204" pitchFamily="49" charset="0"/>
            </a:endParaRPr>
          </a:p>
          <a:p>
            <a:endParaRPr lang="es-ES" sz="1200" dirty="0">
              <a:solidFill>
                <a:srgbClr val="FF0000"/>
              </a:solidFill>
              <a:latin typeface="Consolas" panose="020B0609020204030204" pitchFamily="49" charset="0"/>
            </a:endParaRPr>
          </a:p>
          <a:p>
            <a:endParaRPr lang="es-ES" sz="1200" dirty="0">
              <a:solidFill>
                <a:srgbClr val="FF0000"/>
              </a:solidFill>
              <a:latin typeface="Consolas" panose="020B0609020204030204" pitchFamily="49" charset="0"/>
            </a:endParaRPr>
          </a:p>
          <a:p>
            <a:r>
              <a:rPr lang="es-ES" sz="1200" dirty="0">
                <a:solidFill>
                  <a:srgbClr val="FF0000"/>
                </a:solidFill>
                <a:latin typeface="Consolas" panose="020B0609020204030204" pitchFamily="49" charset="0"/>
              </a:rPr>
              <a:t>#ARRAY QUALITY METRICS</a:t>
            </a:r>
          </a:p>
          <a:p>
            <a:r>
              <a:rPr lang="es-ES" sz="1200" dirty="0" err="1">
                <a:solidFill>
                  <a:srgbClr val="FF0000"/>
                </a:solidFill>
                <a:latin typeface="Consolas" panose="020B0609020204030204" pitchFamily="49" charset="0"/>
              </a:rPr>
              <a:t>arrayQualityMetrics</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eset</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reporttitle</a:t>
            </a:r>
            <a:r>
              <a:rPr lang="es-ES" sz="1200" dirty="0">
                <a:solidFill>
                  <a:srgbClr val="FF0000"/>
                </a:solidFill>
                <a:latin typeface="Consolas" panose="020B0609020204030204" pitchFamily="49" charset="0"/>
              </a:rPr>
              <a:t>="</a:t>
            </a:r>
            <a:r>
              <a:rPr lang="es-ES" sz="1200" dirty="0" err="1">
                <a:solidFill>
                  <a:srgbClr val="FF0000"/>
                </a:solidFill>
                <a:latin typeface="Consolas" panose="020B0609020204030204" pitchFamily="49" charset="0"/>
              </a:rPr>
              <a:t>QualityControl</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force</a:t>
            </a:r>
            <a:r>
              <a:rPr lang="es-ES" sz="1200" dirty="0">
                <a:solidFill>
                  <a:srgbClr val="FF0000"/>
                </a:solidFill>
                <a:latin typeface="Consolas" panose="020B0609020204030204" pitchFamily="49" charset="0"/>
              </a:rPr>
              <a:t>=TRUE)</a:t>
            </a:r>
          </a:p>
        </p:txBody>
      </p:sp>
    </p:spTree>
    <p:extLst>
      <p:ext uri="{BB962C8B-B14F-4D97-AF65-F5344CB8AC3E}">
        <p14:creationId xmlns:p14="http://schemas.microsoft.com/office/powerpoint/2010/main" val="2539483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672596"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DATA FILTERING</a:t>
            </a:r>
          </a:p>
        </p:txBody>
      </p:sp>
      <p:sp>
        <p:nvSpPr>
          <p:cNvPr id="4" name="3 CuadroTexto"/>
          <p:cNvSpPr txBox="1"/>
          <p:nvPr/>
        </p:nvSpPr>
        <p:spPr>
          <a:xfrm>
            <a:off x="666720" y="1214422"/>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6" name="5 Rectángulo"/>
          <p:cNvSpPr/>
          <p:nvPr/>
        </p:nvSpPr>
        <p:spPr>
          <a:xfrm>
            <a:off x="776536" y="1988840"/>
            <a:ext cx="8739214" cy="3108543"/>
          </a:xfrm>
          <a:prstGeom prst="rect">
            <a:avLst/>
          </a:prstGeom>
        </p:spPr>
        <p:txBody>
          <a:bodyPr wrap="square">
            <a:spAutoFit/>
          </a:bodyPr>
          <a:lstStyle/>
          <a:p>
            <a:r>
              <a:rPr lang="en-GB" sz="1400" dirty="0">
                <a:solidFill>
                  <a:srgbClr val="FF0000"/>
                </a:solidFill>
                <a:latin typeface="Consolas" pitchFamily="49" charset="0"/>
              </a:rPr>
              <a:t>#---------------------------------------------------------------------------</a:t>
            </a:r>
          </a:p>
          <a:p>
            <a:r>
              <a:rPr lang="en-GB" sz="1400" dirty="0">
                <a:solidFill>
                  <a:srgbClr val="FF0000"/>
                </a:solidFill>
                <a:latin typeface="Consolas" pitchFamily="49" charset="0"/>
              </a:rPr>
              <a:t>###FILTER OUT THE DATA</a:t>
            </a:r>
          </a:p>
          <a:p>
            <a:r>
              <a:rPr lang="en-GB" sz="1400" dirty="0">
                <a:solidFill>
                  <a:srgbClr val="FF0000"/>
                </a:solidFill>
                <a:latin typeface="Consolas" pitchFamily="49" charset="0"/>
              </a:rPr>
              <a:t>#---------------------------------------------------------------------------</a:t>
            </a:r>
          </a:p>
          <a:p>
            <a:endParaRPr lang="en-GB" sz="1400" dirty="0">
              <a:solidFill>
                <a:srgbClr val="FF0000"/>
              </a:solidFill>
              <a:latin typeface="Consolas" pitchFamily="49" charset="0"/>
            </a:endParaRPr>
          </a:p>
          <a:p>
            <a:r>
              <a:rPr lang="en-GB" sz="1400" dirty="0">
                <a:solidFill>
                  <a:srgbClr val="FF0000"/>
                </a:solidFill>
                <a:latin typeface="Consolas" pitchFamily="49" charset="0"/>
              </a:rPr>
              <a:t>annotation(</a:t>
            </a:r>
            <a:r>
              <a:rPr lang="en-GB" sz="1400" dirty="0" err="1">
                <a:solidFill>
                  <a:srgbClr val="FF0000"/>
                </a:solidFill>
                <a:latin typeface="Consolas" pitchFamily="49" charset="0"/>
              </a:rPr>
              <a:t>eset</a:t>
            </a:r>
            <a:r>
              <a:rPr lang="en-GB" sz="1400" dirty="0">
                <a:solidFill>
                  <a:srgbClr val="FF0000"/>
                </a:solidFill>
                <a:latin typeface="Consolas" pitchFamily="49" charset="0"/>
              </a:rPr>
              <a:t>) &lt;- "</a:t>
            </a:r>
            <a:r>
              <a:rPr lang="en-GB" sz="1400" dirty="0" err="1">
                <a:solidFill>
                  <a:srgbClr val="FF0000"/>
                </a:solidFill>
                <a:latin typeface="Consolas" pitchFamily="49" charset="0"/>
              </a:rPr>
              <a:t>org.Mm.eg.db</a:t>
            </a:r>
            <a:r>
              <a:rPr lang="en-GB" sz="1400" dirty="0">
                <a:solidFill>
                  <a:srgbClr val="FF0000"/>
                </a:solidFill>
                <a:latin typeface="Consolas" pitchFamily="49" charset="0"/>
              </a:rPr>
              <a:t>“</a:t>
            </a:r>
          </a:p>
          <a:p>
            <a:endParaRPr lang="en-GB" sz="1400" dirty="0">
              <a:solidFill>
                <a:srgbClr val="FF0000"/>
              </a:solidFill>
              <a:latin typeface="Consolas" pitchFamily="49" charset="0"/>
            </a:endParaRPr>
          </a:p>
          <a:p>
            <a:r>
              <a:rPr lang="en-GB" sz="1400" dirty="0" err="1">
                <a:solidFill>
                  <a:srgbClr val="FF0000"/>
                </a:solidFill>
                <a:latin typeface="Consolas" pitchFamily="49" charset="0"/>
              </a:rPr>
              <a:t>eset_filtered</a:t>
            </a:r>
            <a:r>
              <a:rPr lang="en-GB" sz="1400" dirty="0">
                <a:solidFill>
                  <a:srgbClr val="FF0000"/>
                </a:solidFill>
                <a:latin typeface="Consolas" pitchFamily="49" charset="0"/>
              </a:rPr>
              <a:t> &lt;- </a:t>
            </a:r>
            <a:r>
              <a:rPr lang="en-GB" sz="1400" dirty="0" err="1">
                <a:solidFill>
                  <a:srgbClr val="FF0000"/>
                </a:solidFill>
                <a:latin typeface="Consolas" pitchFamily="49" charset="0"/>
              </a:rPr>
              <a:t>nsFilter</a:t>
            </a:r>
            <a:r>
              <a:rPr lang="en-GB" sz="1400" dirty="0">
                <a:solidFill>
                  <a:srgbClr val="FF0000"/>
                </a:solidFill>
                <a:latin typeface="Consolas" pitchFamily="49" charset="0"/>
              </a:rPr>
              <a:t>(</a:t>
            </a:r>
            <a:r>
              <a:rPr lang="en-GB" sz="1400" dirty="0" err="1">
                <a:solidFill>
                  <a:srgbClr val="FF0000"/>
                </a:solidFill>
                <a:latin typeface="Consolas" pitchFamily="49" charset="0"/>
              </a:rPr>
              <a:t>eset</a:t>
            </a:r>
            <a:r>
              <a:rPr lang="en-GB" sz="1400" dirty="0">
                <a:solidFill>
                  <a:srgbClr val="FF0000"/>
                </a:solidFill>
                <a:latin typeface="Consolas" pitchFamily="49" charset="0"/>
              </a:rPr>
              <a:t>, </a:t>
            </a:r>
            <a:r>
              <a:rPr lang="en-GB" sz="1400" dirty="0" err="1">
                <a:solidFill>
                  <a:srgbClr val="FF0000"/>
                </a:solidFill>
                <a:latin typeface="Consolas" pitchFamily="49" charset="0"/>
              </a:rPr>
              <a:t>var.func</a:t>
            </a:r>
            <a:r>
              <a:rPr lang="en-GB" sz="1400" dirty="0">
                <a:solidFill>
                  <a:srgbClr val="FF0000"/>
                </a:solidFill>
                <a:latin typeface="Consolas" pitchFamily="49" charset="0"/>
              </a:rPr>
              <a:t>=IQR, </a:t>
            </a:r>
            <a:r>
              <a:rPr lang="en-GB" sz="1400" dirty="0" err="1">
                <a:solidFill>
                  <a:srgbClr val="FF0000"/>
                </a:solidFill>
                <a:latin typeface="Consolas" pitchFamily="49" charset="0"/>
              </a:rPr>
              <a:t>var.cutoff</a:t>
            </a:r>
            <a:r>
              <a:rPr lang="en-GB" sz="1400" dirty="0">
                <a:solidFill>
                  <a:srgbClr val="FF0000"/>
                </a:solidFill>
                <a:latin typeface="Consolas" pitchFamily="49" charset="0"/>
              </a:rPr>
              <a:t>=0.75, </a:t>
            </a:r>
            <a:r>
              <a:rPr lang="en-GB" sz="1400" dirty="0" err="1">
                <a:solidFill>
                  <a:srgbClr val="FF0000"/>
                </a:solidFill>
                <a:latin typeface="Consolas" pitchFamily="49" charset="0"/>
              </a:rPr>
              <a:t>var.filter</a:t>
            </a:r>
            <a:r>
              <a:rPr lang="en-GB" sz="1400" dirty="0">
                <a:solidFill>
                  <a:srgbClr val="FF0000"/>
                </a:solidFill>
                <a:latin typeface="Consolas" pitchFamily="49" charset="0"/>
              </a:rPr>
              <a:t>=TRUE,</a:t>
            </a:r>
          </a:p>
          <a:p>
            <a:r>
              <a:rPr lang="en-GB" sz="1400" dirty="0">
                <a:solidFill>
                  <a:srgbClr val="FF0000"/>
                </a:solidFill>
                <a:latin typeface="Consolas" pitchFamily="49" charset="0"/>
              </a:rPr>
              <a:t>         </a:t>
            </a:r>
            <a:r>
              <a:rPr lang="en-GB" sz="1400" dirty="0" err="1">
                <a:solidFill>
                  <a:srgbClr val="FF0000"/>
                </a:solidFill>
                <a:latin typeface="Consolas" pitchFamily="49" charset="0"/>
              </a:rPr>
              <a:t>filterByQuantile</a:t>
            </a:r>
            <a:r>
              <a:rPr lang="en-GB" sz="1400" dirty="0">
                <a:solidFill>
                  <a:srgbClr val="FF0000"/>
                </a:solidFill>
                <a:latin typeface="Consolas" pitchFamily="49" charset="0"/>
              </a:rPr>
              <a:t>=TRUE)</a:t>
            </a:r>
          </a:p>
          <a:p>
            <a:endParaRPr lang="en-GB" sz="1400" dirty="0">
              <a:solidFill>
                <a:srgbClr val="FF0000"/>
              </a:solidFill>
              <a:latin typeface="Consolas" pitchFamily="49" charset="0"/>
            </a:endParaRPr>
          </a:p>
          <a:p>
            <a:r>
              <a:rPr lang="en-GB" sz="1400" dirty="0">
                <a:solidFill>
                  <a:srgbClr val="FF0000"/>
                </a:solidFill>
                <a:latin typeface="Consolas" pitchFamily="49" charset="0"/>
              </a:rPr>
              <a:t>#NUMBER OF GENES OUT</a:t>
            </a:r>
          </a:p>
          <a:p>
            <a:r>
              <a:rPr lang="en-GB" sz="1400" dirty="0">
                <a:solidFill>
                  <a:srgbClr val="FF0000"/>
                </a:solidFill>
                <a:latin typeface="Consolas" pitchFamily="49" charset="0"/>
              </a:rPr>
              <a:t>print(</a:t>
            </a:r>
            <a:r>
              <a:rPr lang="en-GB" sz="1400" dirty="0" err="1">
                <a:solidFill>
                  <a:srgbClr val="FF0000"/>
                </a:solidFill>
                <a:latin typeface="Consolas" pitchFamily="49" charset="0"/>
              </a:rPr>
              <a:t>eset_filtered$filter.log$numLowVar</a:t>
            </a:r>
            <a:r>
              <a:rPr lang="en-GB" sz="1400" dirty="0">
                <a:solidFill>
                  <a:srgbClr val="FF0000"/>
                </a:solidFill>
                <a:latin typeface="Consolas" pitchFamily="49" charset="0"/>
              </a:rPr>
              <a:t>)</a:t>
            </a:r>
          </a:p>
          <a:p>
            <a:endParaRPr lang="en-GB" sz="1400" dirty="0">
              <a:solidFill>
                <a:srgbClr val="FF0000"/>
              </a:solidFill>
              <a:latin typeface="Consolas" pitchFamily="49" charset="0"/>
            </a:endParaRPr>
          </a:p>
          <a:p>
            <a:r>
              <a:rPr lang="en-GB" sz="1400" dirty="0">
                <a:solidFill>
                  <a:srgbClr val="FF0000"/>
                </a:solidFill>
                <a:latin typeface="Consolas" pitchFamily="49" charset="0"/>
              </a:rPr>
              <a:t>#NUMBER OF GENES IN</a:t>
            </a:r>
          </a:p>
          <a:p>
            <a:r>
              <a:rPr lang="en-GB" sz="1400" dirty="0">
                <a:solidFill>
                  <a:srgbClr val="FF0000"/>
                </a:solidFill>
                <a:latin typeface="Consolas" pitchFamily="49" charset="0"/>
              </a:rPr>
              <a:t>print(</a:t>
            </a:r>
            <a:r>
              <a:rPr lang="en-GB" sz="1400" dirty="0" err="1">
                <a:solidFill>
                  <a:srgbClr val="FF0000"/>
                </a:solidFill>
                <a:latin typeface="Consolas" pitchFamily="49" charset="0"/>
              </a:rPr>
              <a:t>eset_filtered$eset</a:t>
            </a:r>
            <a:r>
              <a:rPr lang="en-GB" sz="1400" dirty="0">
                <a:solidFill>
                  <a:srgbClr val="FF0000"/>
                </a:solidFill>
                <a:latin typeface="Consolas" pitchFamily="49" charset="0"/>
              </a:rPr>
              <a:t>)</a:t>
            </a:r>
          </a:p>
        </p:txBody>
      </p:sp>
    </p:spTree>
    <p:extLst>
      <p:ext uri="{BB962C8B-B14F-4D97-AF65-F5344CB8AC3E}">
        <p14:creationId xmlns:p14="http://schemas.microsoft.com/office/powerpoint/2010/main" val="3066649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6593343"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COMPARISONS</a:t>
            </a:r>
          </a:p>
        </p:txBody>
      </p:sp>
      <p:sp>
        <p:nvSpPr>
          <p:cNvPr id="4" name="3 CuadroTexto"/>
          <p:cNvSpPr txBox="1"/>
          <p:nvPr/>
        </p:nvSpPr>
        <p:spPr>
          <a:xfrm>
            <a:off x="666720" y="1071546"/>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7" name="6 Rectángulo"/>
          <p:cNvSpPr/>
          <p:nvPr/>
        </p:nvSpPr>
        <p:spPr>
          <a:xfrm>
            <a:off x="632520" y="1484784"/>
            <a:ext cx="9721080" cy="4154984"/>
          </a:xfrm>
          <a:prstGeom prst="rect">
            <a:avLst/>
          </a:prstGeom>
        </p:spPr>
        <p:txBody>
          <a:bodyPr wrap="square">
            <a:spAutoFit/>
          </a:bodyPr>
          <a:lstStyle/>
          <a:p>
            <a:r>
              <a:rPr lang="en-GB" sz="1100" dirty="0">
                <a:solidFill>
                  <a:srgbClr val="FF0000"/>
                </a:solidFill>
                <a:latin typeface="Consolas" pitchFamily="49" charset="0"/>
              </a:rPr>
              <a:t>#---------------------------------------------------------------------------------------------</a:t>
            </a:r>
          </a:p>
          <a:p>
            <a:r>
              <a:rPr lang="en-GB" sz="1100" dirty="0">
                <a:solidFill>
                  <a:srgbClr val="FF0000"/>
                </a:solidFill>
                <a:latin typeface="Consolas" pitchFamily="49" charset="0"/>
              </a:rPr>
              <a:t>###DIFERENTIAL EXPRESSED GENES SELECTION. LINEAR MODELS. COMPARITIONS</a:t>
            </a:r>
          </a:p>
          <a:p>
            <a:r>
              <a:rPr lang="en-GB" sz="1100" dirty="0">
                <a:solidFill>
                  <a:srgbClr val="FF0000"/>
                </a:solidFill>
                <a:latin typeface="Consolas" pitchFamily="49" charset="0"/>
              </a:rPr>
              <a:t>#---------------------------------------------------------------------------------------------</a:t>
            </a:r>
          </a:p>
          <a:p>
            <a:endParaRPr lang="en-GB" sz="1100" dirty="0">
              <a:solidFill>
                <a:srgbClr val="FF0000"/>
              </a:solidFill>
              <a:latin typeface="Consolas" pitchFamily="49" charset="0"/>
            </a:endParaRPr>
          </a:p>
          <a:p>
            <a:r>
              <a:rPr lang="en-GB" sz="1100" dirty="0">
                <a:solidFill>
                  <a:srgbClr val="FF0000"/>
                </a:solidFill>
                <a:latin typeface="Consolas" pitchFamily="49" charset="0"/>
              </a:rPr>
              <a:t>#CONTRAST </a:t>
            </a:r>
            <a:r>
              <a:rPr lang="en-GB" sz="1100" dirty="0" err="1">
                <a:solidFill>
                  <a:srgbClr val="FF0000"/>
                </a:solidFill>
                <a:latin typeface="Consolas" pitchFamily="49" charset="0"/>
              </a:rPr>
              <a:t>MATRIX.lINEAR</a:t>
            </a:r>
            <a:r>
              <a:rPr lang="en-GB" sz="1100" dirty="0">
                <a:solidFill>
                  <a:srgbClr val="FF0000"/>
                </a:solidFill>
                <a:latin typeface="Consolas" pitchFamily="49" charset="0"/>
              </a:rPr>
              <a:t> MODEL</a:t>
            </a:r>
          </a:p>
          <a:p>
            <a:r>
              <a:rPr lang="en-GB" sz="1100" dirty="0">
                <a:solidFill>
                  <a:srgbClr val="FF0000"/>
                </a:solidFill>
                <a:latin typeface="Consolas" pitchFamily="49" charset="0"/>
              </a:rPr>
              <a:t>treat &lt;- </a:t>
            </a:r>
            <a:r>
              <a:rPr lang="en-GB" sz="1100" dirty="0" err="1">
                <a:solidFill>
                  <a:srgbClr val="FF0000"/>
                </a:solidFill>
                <a:latin typeface="Consolas" pitchFamily="49" charset="0"/>
              </a:rPr>
              <a:t>targets$grupos</a:t>
            </a:r>
            <a:endParaRPr lang="en-GB" sz="1100" dirty="0">
              <a:solidFill>
                <a:srgbClr val="FF0000"/>
              </a:solidFill>
              <a:latin typeface="Consolas" pitchFamily="49" charset="0"/>
            </a:endParaRPr>
          </a:p>
          <a:p>
            <a:r>
              <a:rPr lang="en-GB" sz="1100" dirty="0">
                <a:solidFill>
                  <a:srgbClr val="FF0000"/>
                </a:solidFill>
                <a:latin typeface="Consolas" pitchFamily="49" charset="0"/>
              </a:rPr>
              <a:t>lev &lt;- factor(treat, levels = unique(treat))</a:t>
            </a:r>
          </a:p>
          <a:p>
            <a:r>
              <a:rPr lang="en-GB" sz="1100" dirty="0">
                <a:solidFill>
                  <a:srgbClr val="FF0000"/>
                </a:solidFill>
                <a:latin typeface="Consolas" pitchFamily="49" charset="0"/>
              </a:rPr>
              <a:t>design &lt;-</a:t>
            </a:r>
            <a:r>
              <a:rPr lang="en-GB" sz="1100" dirty="0" err="1">
                <a:solidFill>
                  <a:srgbClr val="FF0000"/>
                </a:solidFill>
                <a:latin typeface="Consolas" pitchFamily="49" charset="0"/>
              </a:rPr>
              <a:t>model.matrix</a:t>
            </a:r>
            <a:r>
              <a:rPr lang="en-GB" sz="1100" dirty="0">
                <a:solidFill>
                  <a:srgbClr val="FF0000"/>
                </a:solidFill>
                <a:latin typeface="Consolas" pitchFamily="49" charset="0"/>
              </a:rPr>
              <a:t>(~0+lev)</a:t>
            </a:r>
          </a:p>
          <a:p>
            <a:r>
              <a:rPr lang="en-GB" sz="1100" dirty="0" err="1">
                <a:solidFill>
                  <a:srgbClr val="FF0000"/>
                </a:solidFill>
                <a:latin typeface="Consolas" pitchFamily="49" charset="0"/>
              </a:rPr>
              <a:t>colnames</a:t>
            </a:r>
            <a:r>
              <a:rPr lang="en-GB" sz="1100" dirty="0">
                <a:solidFill>
                  <a:srgbClr val="FF0000"/>
                </a:solidFill>
                <a:latin typeface="Consolas" pitchFamily="49" charset="0"/>
              </a:rPr>
              <a:t>(design) &lt;- levels(lev)</a:t>
            </a:r>
          </a:p>
          <a:p>
            <a:r>
              <a:rPr lang="en-GB" sz="1100" dirty="0" err="1">
                <a:solidFill>
                  <a:srgbClr val="FF0000"/>
                </a:solidFill>
                <a:latin typeface="Consolas" pitchFamily="49" charset="0"/>
              </a:rPr>
              <a:t>rownames</a:t>
            </a:r>
            <a:r>
              <a:rPr lang="en-GB" sz="1100" dirty="0">
                <a:solidFill>
                  <a:srgbClr val="FF0000"/>
                </a:solidFill>
                <a:latin typeface="Consolas" pitchFamily="49" charset="0"/>
              </a:rPr>
              <a:t>(design) &lt;- </a:t>
            </a:r>
            <a:r>
              <a:rPr lang="en-GB" sz="1100" dirty="0" err="1">
                <a:solidFill>
                  <a:srgbClr val="FF0000"/>
                </a:solidFill>
                <a:latin typeface="Consolas" pitchFamily="49" charset="0"/>
              </a:rPr>
              <a:t>sampleNames</a:t>
            </a:r>
            <a:endParaRPr lang="en-GB" sz="1100" dirty="0">
              <a:solidFill>
                <a:srgbClr val="FF0000"/>
              </a:solidFill>
              <a:latin typeface="Consolas" pitchFamily="49" charset="0"/>
            </a:endParaRPr>
          </a:p>
          <a:p>
            <a:r>
              <a:rPr lang="en-GB" sz="1100" dirty="0">
                <a:solidFill>
                  <a:srgbClr val="FF0000"/>
                </a:solidFill>
                <a:latin typeface="Consolas" pitchFamily="49" charset="0"/>
              </a:rPr>
              <a:t>print(design)</a:t>
            </a:r>
          </a:p>
          <a:p>
            <a:endParaRPr lang="en-GB" sz="1100" dirty="0">
              <a:solidFill>
                <a:srgbClr val="FF0000"/>
              </a:solidFill>
              <a:latin typeface="Consolas" pitchFamily="49" charset="0"/>
            </a:endParaRPr>
          </a:p>
          <a:p>
            <a:endParaRPr lang="en-GB" sz="1100" dirty="0">
              <a:solidFill>
                <a:srgbClr val="FF0000"/>
              </a:solidFill>
              <a:latin typeface="Consolas" pitchFamily="49" charset="0"/>
            </a:endParaRPr>
          </a:p>
          <a:p>
            <a:r>
              <a:rPr lang="en-GB" sz="1100" dirty="0">
                <a:solidFill>
                  <a:srgbClr val="FF0000"/>
                </a:solidFill>
                <a:latin typeface="Consolas" pitchFamily="49" charset="0"/>
              </a:rPr>
              <a:t>#COMPARISON</a:t>
            </a:r>
          </a:p>
          <a:p>
            <a:r>
              <a:rPr lang="en-GB" sz="1100" dirty="0">
                <a:solidFill>
                  <a:srgbClr val="FF0000"/>
                </a:solidFill>
                <a:latin typeface="Consolas" pitchFamily="49" charset="0"/>
              </a:rPr>
              <a:t>cont.matrix1 &lt;- </a:t>
            </a:r>
            <a:r>
              <a:rPr lang="en-GB" sz="1100" dirty="0" err="1">
                <a:solidFill>
                  <a:srgbClr val="FF0000"/>
                </a:solidFill>
                <a:latin typeface="Consolas" pitchFamily="49" charset="0"/>
              </a:rPr>
              <a:t>makeContrasts</a:t>
            </a:r>
            <a:r>
              <a:rPr lang="en-GB" sz="1100" dirty="0">
                <a:solidFill>
                  <a:srgbClr val="FF0000"/>
                </a:solidFill>
                <a:latin typeface="Consolas" pitchFamily="49" charset="0"/>
              </a:rPr>
              <a:t>( </a:t>
            </a:r>
          </a:p>
          <a:p>
            <a:r>
              <a:rPr lang="en-GB" sz="1100" dirty="0">
                <a:solidFill>
                  <a:srgbClr val="FF0000"/>
                </a:solidFill>
                <a:latin typeface="Consolas" pitchFamily="49" charset="0"/>
              </a:rPr>
              <a:t>        </a:t>
            </a:r>
            <a:r>
              <a:rPr lang="en-GB" sz="1100" dirty="0" err="1">
                <a:solidFill>
                  <a:srgbClr val="FF0000"/>
                </a:solidFill>
                <a:latin typeface="Consolas" pitchFamily="49" charset="0"/>
              </a:rPr>
              <a:t>Induced.vs.WT</a:t>
            </a:r>
            <a:r>
              <a:rPr lang="en-GB" sz="1100" dirty="0">
                <a:solidFill>
                  <a:srgbClr val="FF0000"/>
                </a:solidFill>
                <a:latin typeface="Consolas" pitchFamily="49" charset="0"/>
              </a:rPr>
              <a:t> = Induced-WT,</a:t>
            </a:r>
          </a:p>
          <a:p>
            <a:r>
              <a:rPr lang="en-GB" sz="1100" dirty="0">
                <a:solidFill>
                  <a:srgbClr val="FF0000"/>
                </a:solidFill>
                <a:latin typeface="Consolas" pitchFamily="49" charset="0"/>
              </a:rPr>
              <a:t>        levels = design)</a:t>
            </a:r>
          </a:p>
          <a:p>
            <a:r>
              <a:rPr lang="en-GB" sz="1100" dirty="0">
                <a:solidFill>
                  <a:srgbClr val="FF0000"/>
                </a:solidFill>
                <a:latin typeface="Consolas" pitchFamily="49" charset="0"/>
              </a:rPr>
              <a:t>comparison1 &lt;- "Effect of Induction"</a:t>
            </a:r>
          </a:p>
          <a:p>
            <a:endParaRPr lang="en-GB" sz="1100" dirty="0">
              <a:solidFill>
                <a:srgbClr val="FF0000"/>
              </a:solidFill>
              <a:latin typeface="Consolas" pitchFamily="49" charset="0"/>
            </a:endParaRPr>
          </a:p>
          <a:p>
            <a:endParaRPr lang="en-GB" sz="1100" dirty="0">
              <a:solidFill>
                <a:srgbClr val="FF0000"/>
              </a:solidFill>
              <a:latin typeface="Consolas" pitchFamily="49" charset="0"/>
            </a:endParaRPr>
          </a:p>
          <a:p>
            <a:r>
              <a:rPr lang="en-GB" sz="1100" dirty="0">
                <a:solidFill>
                  <a:srgbClr val="FF0000"/>
                </a:solidFill>
                <a:latin typeface="Consolas" pitchFamily="49" charset="0"/>
              </a:rPr>
              <a:t>#MODEL FIT</a:t>
            </a:r>
          </a:p>
          <a:p>
            <a:r>
              <a:rPr lang="en-GB" sz="1100" dirty="0">
                <a:solidFill>
                  <a:srgbClr val="FF0000"/>
                </a:solidFill>
                <a:latin typeface="Consolas" pitchFamily="49" charset="0"/>
              </a:rPr>
              <a:t>fit1 &lt;- </a:t>
            </a:r>
            <a:r>
              <a:rPr lang="en-GB" sz="1100" dirty="0" err="1">
                <a:solidFill>
                  <a:srgbClr val="FF0000"/>
                </a:solidFill>
                <a:latin typeface="Consolas" pitchFamily="49" charset="0"/>
              </a:rPr>
              <a:t>lmFit</a:t>
            </a:r>
            <a:r>
              <a:rPr lang="en-GB" sz="1100" dirty="0">
                <a:solidFill>
                  <a:srgbClr val="FF0000"/>
                </a:solidFill>
                <a:latin typeface="Consolas" pitchFamily="49" charset="0"/>
              </a:rPr>
              <a:t>(</a:t>
            </a:r>
            <a:r>
              <a:rPr lang="en-GB" sz="1100" dirty="0" err="1">
                <a:solidFill>
                  <a:srgbClr val="FF0000"/>
                </a:solidFill>
                <a:latin typeface="Consolas" pitchFamily="49" charset="0"/>
              </a:rPr>
              <a:t>eset_filtered$eset</a:t>
            </a:r>
            <a:r>
              <a:rPr lang="en-GB" sz="1100" dirty="0">
                <a:solidFill>
                  <a:srgbClr val="FF0000"/>
                </a:solidFill>
                <a:latin typeface="Consolas" pitchFamily="49" charset="0"/>
              </a:rPr>
              <a:t>, design)</a:t>
            </a:r>
          </a:p>
          <a:p>
            <a:r>
              <a:rPr lang="en-GB" sz="1100" dirty="0">
                <a:solidFill>
                  <a:srgbClr val="FF0000"/>
                </a:solidFill>
                <a:latin typeface="Consolas" pitchFamily="49" charset="0"/>
              </a:rPr>
              <a:t>fit.main1 &lt;- </a:t>
            </a:r>
            <a:r>
              <a:rPr lang="en-GB" sz="1100" dirty="0" err="1">
                <a:solidFill>
                  <a:srgbClr val="FF0000"/>
                </a:solidFill>
                <a:latin typeface="Consolas" pitchFamily="49" charset="0"/>
              </a:rPr>
              <a:t>contrasts.fit</a:t>
            </a:r>
            <a:r>
              <a:rPr lang="en-GB" sz="1100" dirty="0">
                <a:solidFill>
                  <a:srgbClr val="FF0000"/>
                </a:solidFill>
                <a:latin typeface="Consolas" pitchFamily="49" charset="0"/>
              </a:rPr>
              <a:t>(fit1, cont.matrix1)</a:t>
            </a:r>
          </a:p>
          <a:p>
            <a:r>
              <a:rPr lang="en-GB" sz="1100" dirty="0">
                <a:solidFill>
                  <a:srgbClr val="FF0000"/>
                </a:solidFill>
                <a:latin typeface="Consolas" pitchFamily="49" charset="0"/>
              </a:rPr>
              <a:t>fit.main1 &lt;- </a:t>
            </a:r>
            <a:r>
              <a:rPr lang="en-GB" sz="1100" dirty="0" err="1">
                <a:solidFill>
                  <a:srgbClr val="FF0000"/>
                </a:solidFill>
                <a:latin typeface="Consolas" pitchFamily="49" charset="0"/>
              </a:rPr>
              <a:t>eBayes</a:t>
            </a:r>
            <a:r>
              <a:rPr lang="en-GB" sz="1100" dirty="0">
                <a:solidFill>
                  <a:srgbClr val="FF0000"/>
                </a:solidFill>
                <a:latin typeface="Consolas" pitchFamily="49" charset="0"/>
              </a:rPr>
              <a:t>(fit.main1)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544070"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TOP TABLES</a:t>
            </a:r>
          </a:p>
        </p:txBody>
      </p:sp>
      <p:sp>
        <p:nvSpPr>
          <p:cNvPr id="4" name="3 CuadroTexto"/>
          <p:cNvSpPr txBox="1"/>
          <p:nvPr/>
        </p:nvSpPr>
        <p:spPr>
          <a:xfrm>
            <a:off x="666720" y="1071546"/>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6" name="5 Rectángulo"/>
          <p:cNvSpPr/>
          <p:nvPr/>
        </p:nvSpPr>
        <p:spPr>
          <a:xfrm>
            <a:off x="416496" y="1844824"/>
            <a:ext cx="8643998" cy="3108543"/>
          </a:xfrm>
          <a:prstGeom prst="rect">
            <a:avLst/>
          </a:prstGeom>
        </p:spPr>
        <p:txBody>
          <a:bodyPr wrap="square">
            <a:spAutoFit/>
          </a:bodyPr>
          <a:lstStyle/>
          <a:p>
            <a:r>
              <a:rPr lang="en-GB" sz="1400" dirty="0">
                <a:solidFill>
                  <a:srgbClr val="FF0000"/>
                </a:solidFill>
                <a:latin typeface="Consolas" pitchFamily="49" charset="0"/>
              </a:rPr>
              <a:t>#------------------------------------------------------------------------------------</a:t>
            </a:r>
          </a:p>
          <a:p>
            <a:r>
              <a:rPr lang="en-GB" sz="1400" dirty="0">
                <a:solidFill>
                  <a:srgbClr val="FF0000"/>
                </a:solidFill>
                <a:latin typeface="Consolas" pitchFamily="49" charset="0"/>
              </a:rPr>
              <a:t>###DIFERENTIAL EXPRESSED GENES LISTS.TOPTABLES</a:t>
            </a:r>
          </a:p>
          <a:p>
            <a:r>
              <a:rPr lang="en-GB" sz="1400" dirty="0">
                <a:solidFill>
                  <a:srgbClr val="FF0000"/>
                </a:solidFill>
                <a:latin typeface="Consolas" pitchFamily="49" charset="0"/>
              </a:rPr>
              <a:t>#------------------------------------------------------------------------------------</a:t>
            </a:r>
          </a:p>
          <a:p>
            <a:endParaRPr lang="en-GB" sz="1400" dirty="0">
              <a:solidFill>
                <a:srgbClr val="FF0000"/>
              </a:solidFill>
              <a:latin typeface="Consolas" pitchFamily="49" charset="0"/>
            </a:endParaRPr>
          </a:p>
          <a:p>
            <a:r>
              <a:rPr lang="en-GB" sz="1400" dirty="0">
                <a:solidFill>
                  <a:srgbClr val="FF0000"/>
                </a:solidFill>
                <a:latin typeface="Consolas" pitchFamily="49" charset="0"/>
              </a:rPr>
              <a:t>#FILTER BY FALSE DISCOVERY RATE AND FOLD CHANGE</a:t>
            </a:r>
          </a:p>
          <a:p>
            <a:r>
              <a:rPr lang="en-GB" sz="1400" dirty="0" err="1">
                <a:solidFill>
                  <a:srgbClr val="FF0000"/>
                </a:solidFill>
                <a:latin typeface="Consolas" pitchFamily="49" charset="0"/>
              </a:rPr>
              <a:t>topTab</a:t>
            </a:r>
            <a:r>
              <a:rPr lang="en-GB" sz="1400" dirty="0">
                <a:solidFill>
                  <a:srgbClr val="FF0000"/>
                </a:solidFill>
                <a:latin typeface="Consolas" pitchFamily="49" charset="0"/>
              </a:rPr>
              <a:t> &lt;-  </a:t>
            </a:r>
            <a:r>
              <a:rPr lang="en-GB" sz="1400" dirty="0" err="1">
                <a:solidFill>
                  <a:srgbClr val="FF0000"/>
                </a:solidFill>
                <a:latin typeface="Consolas" pitchFamily="49" charset="0"/>
              </a:rPr>
              <a:t>topTable</a:t>
            </a:r>
            <a:r>
              <a:rPr lang="en-GB" sz="1400" dirty="0">
                <a:solidFill>
                  <a:srgbClr val="FF0000"/>
                </a:solidFill>
                <a:latin typeface="Consolas" pitchFamily="49" charset="0"/>
              </a:rPr>
              <a:t> (fit.main1, number=</a:t>
            </a:r>
            <a:r>
              <a:rPr lang="en-GB" sz="1400" dirty="0" err="1">
                <a:solidFill>
                  <a:srgbClr val="FF0000"/>
                </a:solidFill>
                <a:latin typeface="Consolas" pitchFamily="49" charset="0"/>
              </a:rPr>
              <a:t>nrow</a:t>
            </a:r>
            <a:r>
              <a:rPr lang="en-GB" sz="1400" dirty="0">
                <a:solidFill>
                  <a:srgbClr val="FF0000"/>
                </a:solidFill>
                <a:latin typeface="Consolas" pitchFamily="49" charset="0"/>
              </a:rPr>
              <a:t>(fit.main1), </a:t>
            </a:r>
            <a:r>
              <a:rPr lang="en-GB" sz="1400" dirty="0" err="1">
                <a:solidFill>
                  <a:srgbClr val="FF0000"/>
                </a:solidFill>
                <a:latin typeface="Consolas" pitchFamily="49" charset="0"/>
              </a:rPr>
              <a:t>coef</a:t>
            </a:r>
            <a:r>
              <a:rPr lang="en-GB" sz="1400" dirty="0">
                <a:solidFill>
                  <a:srgbClr val="FF0000"/>
                </a:solidFill>
                <a:latin typeface="Consolas" pitchFamily="49" charset="0"/>
              </a:rPr>
              <a:t>="</a:t>
            </a:r>
            <a:r>
              <a:rPr lang="en-GB" sz="1400" dirty="0" err="1">
                <a:solidFill>
                  <a:srgbClr val="FF0000"/>
                </a:solidFill>
                <a:latin typeface="Consolas" pitchFamily="49" charset="0"/>
              </a:rPr>
              <a:t>Induced.vs.WT</a:t>
            </a:r>
            <a:r>
              <a:rPr lang="en-GB" sz="1400" dirty="0">
                <a:solidFill>
                  <a:srgbClr val="FF0000"/>
                </a:solidFill>
                <a:latin typeface="Consolas" pitchFamily="49" charset="0"/>
              </a:rPr>
              <a:t>", adjust="</a:t>
            </a:r>
            <a:r>
              <a:rPr lang="en-GB" sz="1400" dirty="0" err="1">
                <a:solidFill>
                  <a:srgbClr val="FF0000"/>
                </a:solidFill>
                <a:latin typeface="Consolas" pitchFamily="49" charset="0"/>
              </a:rPr>
              <a:t>fdr</a:t>
            </a:r>
            <a:r>
              <a:rPr lang="en-GB" sz="1400" dirty="0">
                <a:solidFill>
                  <a:srgbClr val="FF0000"/>
                </a:solidFill>
                <a:latin typeface="Consolas" pitchFamily="49" charset="0"/>
              </a:rPr>
              <a:t>",</a:t>
            </a:r>
            <a:r>
              <a:rPr lang="en-GB" sz="1400" dirty="0" err="1">
                <a:solidFill>
                  <a:srgbClr val="FF0000"/>
                </a:solidFill>
                <a:latin typeface="Consolas" pitchFamily="49" charset="0"/>
              </a:rPr>
              <a:t>lfc</a:t>
            </a:r>
            <a:r>
              <a:rPr lang="en-GB" sz="1400" dirty="0">
                <a:solidFill>
                  <a:srgbClr val="FF0000"/>
                </a:solidFill>
                <a:latin typeface="Consolas" pitchFamily="49" charset="0"/>
              </a:rPr>
              <a:t>=abs(3))</a:t>
            </a:r>
          </a:p>
          <a:p>
            <a:endParaRPr lang="en-GB" sz="1400" dirty="0">
              <a:solidFill>
                <a:srgbClr val="FF0000"/>
              </a:solidFill>
              <a:latin typeface="Consolas" pitchFamily="49" charset="0"/>
            </a:endParaRPr>
          </a:p>
          <a:p>
            <a:r>
              <a:rPr lang="en-GB" sz="1400" dirty="0">
                <a:solidFill>
                  <a:srgbClr val="FF0000"/>
                </a:solidFill>
                <a:latin typeface="Consolas" pitchFamily="49" charset="0"/>
              </a:rPr>
              <a:t>#EXPORTED TO CSV AND HTML FILE</a:t>
            </a:r>
          </a:p>
          <a:p>
            <a:r>
              <a:rPr lang="en-GB" sz="1400" dirty="0">
                <a:solidFill>
                  <a:srgbClr val="FF0000"/>
                </a:solidFill>
                <a:latin typeface="Consolas" pitchFamily="49" charset="0"/>
              </a:rPr>
              <a:t>write.csv2(</a:t>
            </a:r>
            <a:r>
              <a:rPr lang="en-GB" sz="1400" dirty="0" err="1">
                <a:solidFill>
                  <a:srgbClr val="FF0000"/>
                </a:solidFill>
                <a:latin typeface="Consolas" pitchFamily="49" charset="0"/>
              </a:rPr>
              <a:t>topTab</a:t>
            </a:r>
            <a:r>
              <a:rPr lang="en-GB" sz="1400" dirty="0">
                <a:solidFill>
                  <a:srgbClr val="FF0000"/>
                </a:solidFill>
                <a:latin typeface="Consolas" pitchFamily="49" charset="0"/>
              </a:rPr>
              <a:t>, file= </a:t>
            </a:r>
            <a:r>
              <a:rPr lang="en-GB" sz="1400" dirty="0" err="1">
                <a:solidFill>
                  <a:srgbClr val="FF0000"/>
                </a:solidFill>
                <a:latin typeface="Consolas" pitchFamily="49" charset="0"/>
              </a:rPr>
              <a:t>file.path</a:t>
            </a:r>
            <a:r>
              <a:rPr lang="en-GB" sz="1400" dirty="0">
                <a:solidFill>
                  <a:srgbClr val="FF0000"/>
                </a:solidFill>
                <a:latin typeface="Consolas" pitchFamily="49" charset="0"/>
              </a:rPr>
              <a:t>(</a:t>
            </a:r>
            <a:r>
              <a:rPr lang="en-GB" sz="1400" dirty="0" err="1">
                <a:solidFill>
                  <a:srgbClr val="FF0000"/>
                </a:solidFill>
                <a:latin typeface="Consolas" pitchFamily="49" charset="0"/>
              </a:rPr>
              <a:t>resultsDir,paste</a:t>
            </a:r>
            <a:r>
              <a:rPr lang="en-GB" sz="1400" dirty="0">
                <a:solidFill>
                  <a:srgbClr val="FF0000"/>
                </a:solidFill>
                <a:latin typeface="Consolas" pitchFamily="49" charset="0"/>
              </a:rPr>
              <a:t>("</a:t>
            </a:r>
            <a:r>
              <a:rPr lang="en-GB" sz="1400" dirty="0" err="1">
                <a:solidFill>
                  <a:srgbClr val="FF0000"/>
                </a:solidFill>
                <a:latin typeface="Consolas" pitchFamily="49" charset="0"/>
              </a:rPr>
              <a:t>Selected.Genes.in.comparison</a:t>
            </a:r>
            <a:r>
              <a:rPr lang="en-GB" sz="1400" dirty="0">
                <a:solidFill>
                  <a:srgbClr val="FF0000"/>
                </a:solidFill>
                <a:latin typeface="Consolas" pitchFamily="49" charset="0"/>
              </a:rPr>
              <a:t>.",</a:t>
            </a:r>
          </a:p>
          <a:p>
            <a:r>
              <a:rPr lang="en-GB" sz="1400" dirty="0">
                <a:solidFill>
                  <a:srgbClr val="FF0000"/>
                </a:solidFill>
                <a:latin typeface="Consolas" pitchFamily="49" charset="0"/>
              </a:rPr>
              <a:t>                                                    comparison1, ".csv", </a:t>
            </a:r>
            <a:r>
              <a:rPr lang="en-GB" sz="1400" dirty="0" err="1">
                <a:solidFill>
                  <a:srgbClr val="FF0000"/>
                </a:solidFill>
                <a:latin typeface="Consolas" pitchFamily="49" charset="0"/>
              </a:rPr>
              <a:t>sep</a:t>
            </a:r>
            <a:r>
              <a:rPr lang="en-GB" sz="1400" dirty="0">
                <a:solidFill>
                  <a:srgbClr val="FF0000"/>
                </a:solidFill>
                <a:latin typeface="Consolas" pitchFamily="49" charset="0"/>
              </a:rPr>
              <a:t> = "")))</a:t>
            </a:r>
          </a:p>
          <a:p>
            <a:endParaRPr lang="en-GB" sz="1400" dirty="0">
              <a:solidFill>
                <a:srgbClr val="FF0000"/>
              </a:solidFill>
              <a:latin typeface="Consolas" pitchFamily="49" charset="0"/>
            </a:endParaRPr>
          </a:p>
          <a:p>
            <a:r>
              <a:rPr lang="en-GB" sz="1400" dirty="0">
                <a:solidFill>
                  <a:srgbClr val="FF0000"/>
                </a:solidFill>
                <a:latin typeface="Consolas" pitchFamily="49" charset="0"/>
              </a:rPr>
              <a:t>print(</a:t>
            </a:r>
            <a:r>
              <a:rPr lang="en-GB" sz="1400" dirty="0" err="1">
                <a:solidFill>
                  <a:srgbClr val="FF0000"/>
                </a:solidFill>
                <a:latin typeface="Consolas" pitchFamily="49" charset="0"/>
              </a:rPr>
              <a:t>xtable</a:t>
            </a:r>
            <a:r>
              <a:rPr lang="en-GB" sz="1400" dirty="0">
                <a:solidFill>
                  <a:srgbClr val="FF0000"/>
                </a:solidFill>
                <a:latin typeface="Consolas" pitchFamily="49" charset="0"/>
              </a:rPr>
              <a:t>(</a:t>
            </a:r>
            <a:r>
              <a:rPr lang="en-GB" sz="1400" dirty="0" err="1">
                <a:solidFill>
                  <a:srgbClr val="FF0000"/>
                </a:solidFill>
                <a:latin typeface="Consolas" pitchFamily="49" charset="0"/>
              </a:rPr>
              <a:t>topTab,align</a:t>
            </a:r>
            <a:r>
              <a:rPr lang="en-GB" sz="1400" dirty="0">
                <a:solidFill>
                  <a:srgbClr val="FF0000"/>
                </a:solidFill>
                <a:latin typeface="Consolas" pitchFamily="49" charset="0"/>
              </a:rPr>
              <a:t>="</a:t>
            </a:r>
            <a:r>
              <a:rPr lang="en-GB" sz="1400" dirty="0" err="1">
                <a:solidFill>
                  <a:srgbClr val="FF0000"/>
                </a:solidFill>
                <a:latin typeface="Consolas" pitchFamily="49" charset="0"/>
              </a:rPr>
              <a:t>lllllll</a:t>
            </a:r>
            <a:r>
              <a:rPr lang="en-GB" sz="1400" dirty="0">
                <a:solidFill>
                  <a:srgbClr val="FF0000"/>
                </a:solidFill>
                <a:latin typeface="Consolas" pitchFamily="49" charset="0"/>
              </a:rPr>
              <a:t>"),type="html",</a:t>
            </a:r>
            <a:r>
              <a:rPr lang="en-GB" sz="1400" dirty="0" err="1">
                <a:solidFill>
                  <a:srgbClr val="FF0000"/>
                </a:solidFill>
                <a:latin typeface="Consolas" pitchFamily="49" charset="0"/>
              </a:rPr>
              <a:t>html.table.attributes</a:t>
            </a:r>
            <a:r>
              <a:rPr lang="en-GB" sz="1400" dirty="0">
                <a:solidFill>
                  <a:srgbClr val="FF0000"/>
                </a:solidFill>
                <a:latin typeface="Consolas" pitchFamily="49" charset="0"/>
              </a:rPr>
              <a:t>="",</a:t>
            </a:r>
          </a:p>
          <a:p>
            <a:r>
              <a:rPr lang="en-GB" sz="1400" dirty="0">
                <a:solidFill>
                  <a:srgbClr val="FF0000"/>
                </a:solidFill>
                <a:latin typeface="Consolas" pitchFamily="49" charset="0"/>
              </a:rPr>
              <a:t>      file=paste("Selected.Genes.in.comparison.",comparison1,".html", </a:t>
            </a:r>
            <a:r>
              <a:rPr lang="en-GB" sz="1400" dirty="0" err="1">
                <a:solidFill>
                  <a:srgbClr val="FF0000"/>
                </a:solidFill>
                <a:latin typeface="Consolas" pitchFamily="49" charset="0"/>
              </a:rPr>
              <a:t>sep</a:t>
            </a:r>
            <a:r>
              <a:rPr lang="en-GB" sz="1400" dirty="0">
                <a:solidFill>
                  <a:srgbClr val="FF0000"/>
                </a:solidFill>
                <a:latin typeface="Consolas" pitchFamily="49" charset="0"/>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9070175"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VOLCANO PLOTS</a:t>
            </a:r>
          </a:p>
        </p:txBody>
      </p:sp>
      <p:sp>
        <p:nvSpPr>
          <p:cNvPr id="4" name="3 CuadroTexto"/>
          <p:cNvSpPr txBox="1"/>
          <p:nvPr/>
        </p:nvSpPr>
        <p:spPr>
          <a:xfrm>
            <a:off x="666720" y="1071546"/>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6" name="5 Rectángulo"/>
          <p:cNvSpPr/>
          <p:nvPr/>
        </p:nvSpPr>
        <p:spPr>
          <a:xfrm>
            <a:off x="776536" y="1659285"/>
            <a:ext cx="8643998" cy="3539430"/>
          </a:xfrm>
          <a:prstGeom prst="rect">
            <a:avLst/>
          </a:prstGeom>
        </p:spPr>
        <p:txBody>
          <a:bodyPr wrap="square">
            <a:spAutoFit/>
          </a:bodyPr>
          <a:lstStyle/>
          <a:p>
            <a:r>
              <a:rPr lang="en-GB" sz="1400" dirty="0">
                <a:solidFill>
                  <a:srgbClr val="FF0000"/>
                </a:solidFill>
                <a:latin typeface="Consolas" pitchFamily="49" charset="0"/>
              </a:rPr>
              <a:t>#------------------------------------------------------------------------------------</a:t>
            </a:r>
          </a:p>
          <a:p>
            <a:r>
              <a:rPr lang="en-GB" sz="1400" dirty="0">
                <a:solidFill>
                  <a:srgbClr val="FF0000"/>
                </a:solidFill>
                <a:latin typeface="Consolas" pitchFamily="49" charset="0"/>
              </a:rPr>
              <a:t>###VOLCANO PLOTS</a:t>
            </a:r>
          </a:p>
          <a:p>
            <a:r>
              <a:rPr lang="en-GB" sz="1400" dirty="0">
                <a:solidFill>
                  <a:srgbClr val="FF0000"/>
                </a:solidFill>
                <a:latin typeface="Consolas" pitchFamily="49" charset="0"/>
              </a:rPr>
              <a:t>#------------------------------------------------------------------------------------</a:t>
            </a:r>
          </a:p>
          <a:p>
            <a:endParaRPr lang="en-GB" sz="1400" dirty="0">
              <a:solidFill>
                <a:srgbClr val="FF0000"/>
              </a:solidFill>
              <a:latin typeface="Consolas" pitchFamily="49" charset="0"/>
            </a:endParaRPr>
          </a:p>
          <a:p>
            <a:r>
              <a:rPr lang="en-GB" sz="1400" dirty="0" err="1">
                <a:solidFill>
                  <a:srgbClr val="FF0000"/>
                </a:solidFill>
                <a:latin typeface="Consolas" pitchFamily="49" charset="0"/>
              </a:rPr>
              <a:t>volcanoplot</a:t>
            </a:r>
            <a:r>
              <a:rPr lang="en-GB" sz="1400" dirty="0">
                <a:solidFill>
                  <a:srgbClr val="FF0000"/>
                </a:solidFill>
                <a:latin typeface="Consolas" pitchFamily="49" charset="0"/>
              </a:rPr>
              <a:t>(fit.main1, highlight=10, names=fit.main1$ID, </a:t>
            </a:r>
          </a:p>
          <a:p>
            <a:r>
              <a:rPr lang="en-GB" sz="1400" dirty="0">
                <a:solidFill>
                  <a:srgbClr val="FF0000"/>
                </a:solidFill>
                <a:latin typeface="Consolas" pitchFamily="49" charset="0"/>
              </a:rPr>
              <a:t>            main = paste("Differentially expressed genes", </a:t>
            </a:r>
            <a:r>
              <a:rPr lang="en-GB" sz="1400" dirty="0" err="1">
                <a:solidFill>
                  <a:srgbClr val="FF0000"/>
                </a:solidFill>
                <a:latin typeface="Consolas" pitchFamily="49" charset="0"/>
              </a:rPr>
              <a:t>colnames</a:t>
            </a:r>
            <a:r>
              <a:rPr lang="en-GB" sz="1400" dirty="0">
                <a:solidFill>
                  <a:srgbClr val="FF0000"/>
                </a:solidFill>
                <a:latin typeface="Consolas" pitchFamily="49" charset="0"/>
              </a:rPr>
              <a:t>(cont.matrix1), </a:t>
            </a:r>
            <a:r>
              <a:rPr lang="en-GB" sz="1400" dirty="0" err="1">
                <a:solidFill>
                  <a:srgbClr val="FF0000"/>
                </a:solidFill>
                <a:latin typeface="Consolas" pitchFamily="49" charset="0"/>
              </a:rPr>
              <a:t>sep</a:t>
            </a:r>
            <a:r>
              <a:rPr lang="en-GB" sz="1400" dirty="0">
                <a:solidFill>
                  <a:srgbClr val="FF0000"/>
                </a:solidFill>
                <a:latin typeface="Consolas" pitchFamily="49" charset="0"/>
              </a:rPr>
              <a:t>="\n"))</a:t>
            </a:r>
          </a:p>
          <a:p>
            <a:r>
              <a:rPr lang="en-GB" sz="1400" dirty="0" err="1">
                <a:solidFill>
                  <a:srgbClr val="FF0000"/>
                </a:solidFill>
                <a:latin typeface="Consolas" pitchFamily="49" charset="0"/>
              </a:rPr>
              <a:t>abline</a:t>
            </a:r>
            <a:r>
              <a:rPr lang="en-GB" sz="1400" dirty="0">
                <a:solidFill>
                  <a:srgbClr val="FF0000"/>
                </a:solidFill>
                <a:latin typeface="Consolas" pitchFamily="49" charset="0"/>
              </a:rPr>
              <a:t>(v = c(-3, 3))</a:t>
            </a:r>
          </a:p>
          <a:p>
            <a:endParaRPr lang="en-GB" sz="1400" dirty="0">
              <a:solidFill>
                <a:srgbClr val="FF0000"/>
              </a:solidFill>
              <a:latin typeface="Consolas" pitchFamily="49" charset="0"/>
            </a:endParaRPr>
          </a:p>
          <a:p>
            <a:endParaRPr lang="en-GB" sz="1400" dirty="0">
              <a:solidFill>
                <a:srgbClr val="FF0000"/>
              </a:solidFill>
              <a:latin typeface="Consolas" pitchFamily="49" charset="0"/>
            </a:endParaRPr>
          </a:p>
          <a:p>
            <a:r>
              <a:rPr lang="en-GB" sz="1400" dirty="0">
                <a:solidFill>
                  <a:srgbClr val="FF0000"/>
                </a:solidFill>
                <a:latin typeface="Consolas" pitchFamily="49" charset="0"/>
              </a:rPr>
              <a:t>pdf(</a:t>
            </a:r>
            <a:r>
              <a:rPr lang="en-GB" sz="1400" dirty="0" err="1">
                <a:solidFill>
                  <a:srgbClr val="FF0000"/>
                </a:solidFill>
                <a:latin typeface="Consolas" pitchFamily="49" charset="0"/>
              </a:rPr>
              <a:t>file.path</a:t>
            </a:r>
            <a:r>
              <a:rPr lang="en-GB" sz="1400" dirty="0">
                <a:solidFill>
                  <a:srgbClr val="FF0000"/>
                </a:solidFill>
                <a:latin typeface="Consolas" pitchFamily="49" charset="0"/>
              </a:rPr>
              <a:t>(</a:t>
            </a:r>
            <a:r>
              <a:rPr lang="en-GB" sz="1400" dirty="0" err="1">
                <a:solidFill>
                  <a:srgbClr val="FF0000"/>
                </a:solidFill>
                <a:latin typeface="Consolas" pitchFamily="49" charset="0"/>
              </a:rPr>
              <a:t>resultsDir</a:t>
            </a:r>
            <a:r>
              <a:rPr lang="en-GB" sz="1400" dirty="0">
                <a:solidFill>
                  <a:srgbClr val="FF0000"/>
                </a:solidFill>
                <a:latin typeface="Consolas" pitchFamily="49" charset="0"/>
              </a:rPr>
              <a:t>,"Volcanos.pdf"))</a:t>
            </a:r>
          </a:p>
          <a:p>
            <a:r>
              <a:rPr lang="en-GB" sz="1400" dirty="0" err="1">
                <a:solidFill>
                  <a:srgbClr val="FF0000"/>
                </a:solidFill>
                <a:latin typeface="Consolas" pitchFamily="49" charset="0"/>
              </a:rPr>
              <a:t>volcanoplot</a:t>
            </a:r>
            <a:r>
              <a:rPr lang="en-GB" sz="1400" dirty="0">
                <a:solidFill>
                  <a:srgbClr val="FF0000"/>
                </a:solidFill>
                <a:latin typeface="Consolas" pitchFamily="49" charset="0"/>
              </a:rPr>
              <a:t>(fit.main1, highlight = 10, names = fit.main1$ID, </a:t>
            </a:r>
          </a:p>
          <a:p>
            <a:r>
              <a:rPr lang="en-GB" sz="1400" dirty="0">
                <a:solidFill>
                  <a:srgbClr val="FF0000"/>
                </a:solidFill>
                <a:latin typeface="Consolas" pitchFamily="49" charset="0"/>
              </a:rPr>
              <a:t>            main = paste("Differentially expressed genes", </a:t>
            </a:r>
            <a:r>
              <a:rPr lang="en-GB" sz="1400" dirty="0" err="1">
                <a:solidFill>
                  <a:srgbClr val="FF0000"/>
                </a:solidFill>
                <a:latin typeface="Consolas" pitchFamily="49" charset="0"/>
              </a:rPr>
              <a:t>colnames</a:t>
            </a:r>
            <a:r>
              <a:rPr lang="en-GB" sz="1400" dirty="0">
                <a:solidFill>
                  <a:srgbClr val="FF0000"/>
                </a:solidFill>
                <a:latin typeface="Consolas" pitchFamily="49" charset="0"/>
              </a:rPr>
              <a:t>(cont.matrix1), </a:t>
            </a:r>
            <a:r>
              <a:rPr lang="en-GB" sz="1400" dirty="0" err="1">
                <a:solidFill>
                  <a:srgbClr val="FF0000"/>
                </a:solidFill>
                <a:latin typeface="Consolas" pitchFamily="49" charset="0"/>
              </a:rPr>
              <a:t>sep</a:t>
            </a:r>
            <a:r>
              <a:rPr lang="en-GB" sz="1400" dirty="0">
                <a:solidFill>
                  <a:srgbClr val="FF0000"/>
                </a:solidFill>
                <a:latin typeface="Consolas" pitchFamily="49" charset="0"/>
              </a:rPr>
              <a:t> = "\n"))</a:t>
            </a:r>
          </a:p>
          <a:p>
            <a:r>
              <a:rPr lang="en-GB" sz="1400" dirty="0" err="1">
                <a:solidFill>
                  <a:srgbClr val="FF0000"/>
                </a:solidFill>
                <a:latin typeface="Consolas" pitchFamily="49" charset="0"/>
              </a:rPr>
              <a:t>abline</a:t>
            </a:r>
            <a:r>
              <a:rPr lang="en-GB" sz="1400" dirty="0">
                <a:solidFill>
                  <a:srgbClr val="FF0000"/>
                </a:solidFill>
                <a:latin typeface="Consolas" pitchFamily="49" charset="0"/>
              </a:rPr>
              <a:t>(v = c(-3, 3))</a:t>
            </a:r>
          </a:p>
          <a:p>
            <a:r>
              <a:rPr lang="en-GB" sz="1400" dirty="0" err="1">
                <a:solidFill>
                  <a:srgbClr val="FF0000"/>
                </a:solidFill>
                <a:latin typeface="Consolas" pitchFamily="49" charset="0"/>
              </a:rPr>
              <a:t>dev.off</a:t>
            </a:r>
            <a:r>
              <a:rPr lang="en-GB" sz="1400" dirty="0">
                <a:solidFill>
                  <a:srgbClr val="FF0000"/>
                </a:solidFill>
                <a:latin typeface="Consolas" pitchFamily="49" charset="0"/>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619283"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CLUSTERING</a:t>
            </a:r>
          </a:p>
        </p:txBody>
      </p:sp>
      <p:sp>
        <p:nvSpPr>
          <p:cNvPr id="4" name="3 CuadroTexto"/>
          <p:cNvSpPr txBox="1"/>
          <p:nvPr/>
        </p:nvSpPr>
        <p:spPr>
          <a:xfrm>
            <a:off x="666720" y="928670"/>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6" name="5 Rectángulo"/>
          <p:cNvSpPr/>
          <p:nvPr/>
        </p:nvSpPr>
        <p:spPr>
          <a:xfrm>
            <a:off x="738158" y="1357298"/>
            <a:ext cx="9167842" cy="4801314"/>
          </a:xfrm>
          <a:prstGeom prst="rect">
            <a:avLst/>
          </a:prstGeom>
        </p:spPr>
        <p:txBody>
          <a:bodyPr wrap="square">
            <a:spAutoFit/>
          </a:bodyPr>
          <a:lstStyle/>
          <a:p>
            <a:r>
              <a:rPr lang="en-GB" sz="900" dirty="0">
                <a:solidFill>
                  <a:srgbClr val="FF0000"/>
                </a:solidFill>
                <a:latin typeface="Consolas" pitchFamily="49" charset="0"/>
              </a:rPr>
              <a:t>#---------------------------------------------------------------------------------------------</a:t>
            </a:r>
          </a:p>
          <a:p>
            <a:r>
              <a:rPr lang="en-GB" sz="900" dirty="0">
                <a:solidFill>
                  <a:srgbClr val="FF0000"/>
                </a:solidFill>
                <a:latin typeface="Consolas" pitchFamily="49" charset="0"/>
              </a:rPr>
              <a:t>###HEATMAP PLOTS</a:t>
            </a:r>
          </a:p>
          <a:p>
            <a:r>
              <a:rPr lang="en-GB" sz="900" dirty="0">
                <a:solidFill>
                  <a:srgbClr val="FF0000"/>
                </a:solidFill>
                <a:latin typeface="Consolas" pitchFamily="49" charset="0"/>
              </a:rPr>
              <a:t>#---------------------------------------------------------------------------------------------</a:t>
            </a:r>
          </a:p>
          <a:p>
            <a:endParaRPr lang="en-GB" sz="900" dirty="0">
              <a:solidFill>
                <a:srgbClr val="FF0000"/>
              </a:solidFill>
              <a:latin typeface="Consolas" pitchFamily="49" charset="0"/>
            </a:endParaRPr>
          </a:p>
          <a:p>
            <a:r>
              <a:rPr lang="en-GB" sz="900" dirty="0">
                <a:solidFill>
                  <a:srgbClr val="FF0000"/>
                </a:solidFill>
                <a:latin typeface="Consolas" pitchFamily="49" charset="0"/>
              </a:rPr>
              <a:t>#PREPARE THE DATA</a:t>
            </a:r>
          </a:p>
          <a:p>
            <a:r>
              <a:rPr lang="en-GB" sz="900" dirty="0" err="1">
                <a:solidFill>
                  <a:srgbClr val="FF0000"/>
                </a:solidFill>
                <a:latin typeface="Consolas" pitchFamily="49" charset="0"/>
              </a:rPr>
              <a:t>my_frame</a:t>
            </a:r>
            <a:r>
              <a:rPr lang="en-GB" sz="900" dirty="0">
                <a:solidFill>
                  <a:srgbClr val="FF0000"/>
                </a:solidFill>
                <a:latin typeface="Consolas" pitchFamily="49" charset="0"/>
              </a:rPr>
              <a:t> &lt;- </a:t>
            </a:r>
            <a:r>
              <a:rPr lang="en-GB" sz="900" dirty="0" err="1">
                <a:solidFill>
                  <a:srgbClr val="FF0000"/>
                </a:solidFill>
                <a:latin typeface="Consolas" pitchFamily="49" charset="0"/>
              </a:rPr>
              <a:t>data.frame</a:t>
            </a:r>
            <a:r>
              <a:rPr lang="en-GB" sz="900" dirty="0">
                <a:solidFill>
                  <a:srgbClr val="FF0000"/>
                </a:solidFill>
                <a:latin typeface="Consolas" pitchFamily="49" charset="0"/>
              </a:rPr>
              <a:t>(</a:t>
            </a:r>
            <a:r>
              <a:rPr lang="en-GB" sz="900" dirty="0" err="1">
                <a:solidFill>
                  <a:srgbClr val="FF0000"/>
                </a:solidFill>
                <a:latin typeface="Consolas" pitchFamily="49" charset="0"/>
              </a:rPr>
              <a:t>exprs</a:t>
            </a:r>
            <a:r>
              <a:rPr lang="en-GB" sz="900" dirty="0">
                <a:solidFill>
                  <a:srgbClr val="FF0000"/>
                </a:solidFill>
                <a:latin typeface="Consolas" pitchFamily="49" charset="0"/>
              </a:rPr>
              <a:t>(</a:t>
            </a:r>
            <a:r>
              <a:rPr lang="en-GB" sz="900" dirty="0" err="1">
                <a:solidFill>
                  <a:srgbClr val="FF0000"/>
                </a:solidFill>
                <a:latin typeface="Consolas" pitchFamily="49" charset="0"/>
              </a:rPr>
              <a:t>eset</a:t>
            </a:r>
            <a:r>
              <a:rPr lang="en-GB" sz="900" dirty="0">
                <a:solidFill>
                  <a:srgbClr val="FF0000"/>
                </a:solidFill>
                <a:latin typeface="Consolas" pitchFamily="49" charset="0"/>
              </a:rPr>
              <a:t>))</a:t>
            </a:r>
          </a:p>
          <a:p>
            <a:r>
              <a:rPr lang="en-GB" sz="900" dirty="0">
                <a:solidFill>
                  <a:srgbClr val="FF0000"/>
                </a:solidFill>
                <a:latin typeface="Consolas" pitchFamily="49" charset="0"/>
              </a:rPr>
              <a:t>head(</a:t>
            </a:r>
            <a:r>
              <a:rPr lang="en-GB" sz="900" dirty="0" err="1">
                <a:solidFill>
                  <a:srgbClr val="FF0000"/>
                </a:solidFill>
                <a:latin typeface="Consolas" pitchFamily="49" charset="0"/>
              </a:rPr>
              <a:t>my_frame</a:t>
            </a:r>
            <a:r>
              <a:rPr lang="en-GB" sz="900" dirty="0">
                <a:solidFill>
                  <a:srgbClr val="FF0000"/>
                </a:solidFill>
                <a:latin typeface="Consolas" pitchFamily="49" charset="0"/>
              </a:rPr>
              <a:t>)</a:t>
            </a:r>
          </a:p>
          <a:p>
            <a:r>
              <a:rPr lang="en-GB" sz="900" dirty="0" err="1">
                <a:solidFill>
                  <a:srgbClr val="FF0000"/>
                </a:solidFill>
                <a:latin typeface="Consolas" pitchFamily="49" charset="0"/>
              </a:rPr>
              <a:t>HMdata</a:t>
            </a:r>
            <a:r>
              <a:rPr lang="en-GB" sz="900" dirty="0">
                <a:solidFill>
                  <a:srgbClr val="FF0000"/>
                </a:solidFill>
                <a:latin typeface="Consolas" pitchFamily="49" charset="0"/>
              </a:rPr>
              <a:t> &lt;- merge(</a:t>
            </a:r>
            <a:r>
              <a:rPr lang="en-GB" sz="900" dirty="0" err="1">
                <a:solidFill>
                  <a:srgbClr val="FF0000"/>
                </a:solidFill>
                <a:latin typeface="Consolas" pitchFamily="49" charset="0"/>
              </a:rPr>
              <a:t>my_frame</a:t>
            </a:r>
            <a:r>
              <a:rPr lang="en-GB" sz="900" dirty="0">
                <a:solidFill>
                  <a:srgbClr val="FF0000"/>
                </a:solidFill>
                <a:latin typeface="Consolas" pitchFamily="49" charset="0"/>
              </a:rPr>
              <a:t>, </a:t>
            </a:r>
            <a:r>
              <a:rPr lang="en-GB" sz="900" dirty="0" err="1">
                <a:solidFill>
                  <a:srgbClr val="FF0000"/>
                </a:solidFill>
                <a:latin typeface="Consolas" pitchFamily="49" charset="0"/>
              </a:rPr>
              <a:t>topTab</a:t>
            </a:r>
            <a:r>
              <a:rPr lang="en-GB" sz="900" dirty="0">
                <a:solidFill>
                  <a:srgbClr val="FF0000"/>
                </a:solidFill>
                <a:latin typeface="Consolas" pitchFamily="49" charset="0"/>
              </a:rPr>
              <a:t>, </a:t>
            </a:r>
            <a:r>
              <a:rPr lang="en-GB" sz="900" dirty="0" err="1">
                <a:solidFill>
                  <a:srgbClr val="FF0000"/>
                </a:solidFill>
                <a:latin typeface="Consolas" pitchFamily="49" charset="0"/>
              </a:rPr>
              <a:t>by.x</a:t>
            </a:r>
            <a:r>
              <a:rPr lang="en-GB" sz="900" dirty="0">
                <a:solidFill>
                  <a:srgbClr val="FF0000"/>
                </a:solidFill>
                <a:latin typeface="Consolas" pitchFamily="49" charset="0"/>
              </a:rPr>
              <a:t> = 0, </a:t>
            </a:r>
            <a:r>
              <a:rPr lang="en-GB" sz="900" dirty="0" err="1">
                <a:solidFill>
                  <a:srgbClr val="FF0000"/>
                </a:solidFill>
                <a:latin typeface="Consolas" pitchFamily="49" charset="0"/>
              </a:rPr>
              <a:t>by.y</a:t>
            </a:r>
            <a:r>
              <a:rPr lang="en-GB" sz="900" dirty="0">
                <a:solidFill>
                  <a:srgbClr val="FF0000"/>
                </a:solidFill>
                <a:latin typeface="Consolas" pitchFamily="49" charset="0"/>
              </a:rPr>
              <a:t> = 0)</a:t>
            </a:r>
          </a:p>
          <a:p>
            <a:r>
              <a:rPr lang="en-GB" sz="900" dirty="0" err="1">
                <a:solidFill>
                  <a:srgbClr val="FF0000"/>
                </a:solidFill>
                <a:latin typeface="Consolas" pitchFamily="49" charset="0"/>
              </a:rPr>
              <a:t>rownames</a:t>
            </a:r>
            <a:r>
              <a:rPr lang="en-GB" sz="900" dirty="0">
                <a:solidFill>
                  <a:srgbClr val="FF0000"/>
                </a:solidFill>
                <a:latin typeface="Consolas" pitchFamily="49" charset="0"/>
              </a:rPr>
              <a:t>(</a:t>
            </a:r>
            <a:r>
              <a:rPr lang="en-GB" sz="900" dirty="0" err="1">
                <a:solidFill>
                  <a:srgbClr val="FF0000"/>
                </a:solidFill>
                <a:latin typeface="Consolas" pitchFamily="49" charset="0"/>
              </a:rPr>
              <a:t>HMdata</a:t>
            </a:r>
            <a:r>
              <a:rPr lang="en-GB" sz="900" dirty="0">
                <a:solidFill>
                  <a:srgbClr val="FF0000"/>
                </a:solidFill>
                <a:latin typeface="Consolas" pitchFamily="49" charset="0"/>
              </a:rPr>
              <a:t>) &lt;- </a:t>
            </a:r>
            <a:r>
              <a:rPr lang="en-GB" sz="900" dirty="0" err="1">
                <a:solidFill>
                  <a:srgbClr val="FF0000"/>
                </a:solidFill>
                <a:latin typeface="Consolas" pitchFamily="49" charset="0"/>
              </a:rPr>
              <a:t>HMdata$Row.names</a:t>
            </a:r>
            <a:endParaRPr lang="en-GB" sz="900" dirty="0">
              <a:solidFill>
                <a:srgbClr val="FF0000"/>
              </a:solidFill>
              <a:latin typeface="Consolas" pitchFamily="49" charset="0"/>
            </a:endParaRPr>
          </a:p>
          <a:p>
            <a:r>
              <a:rPr lang="en-GB" sz="900" dirty="0" err="1">
                <a:solidFill>
                  <a:srgbClr val="FF0000"/>
                </a:solidFill>
                <a:latin typeface="Consolas" pitchFamily="49" charset="0"/>
              </a:rPr>
              <a:t>HMdata</a:t>
            </a:r>
            <a:r>
              <a:rPr lang="en-GB" sz="900" dirty="0">
                <a:solidFill>
                  <a:srgbClr val="FF0000"/>
                </a:solidFill>
                <a:latin typeface="Consolas" pitchFamily="49" charset="0"/>
              </a:rPr>
              <a:t> &lt;- </a:t>
            </a:r>
            <a:r>
              <a:rPr lang="en-GB" sz="900" dirty="0" err="1">
                <a:solidFill>
                  <a:srgbClr val="FF0000"/>
                </a:solidFill>
                <a:latin typeface="Consolas" pitchFamily="49" charset="0"/>
              </a:rPr>
              <a:t>HMdata</a:t>
            </a:r>
            <a:r>
              <a:rPr lang="en-GB" sz="900" dirty="0">
                <a:solidFill>
                  <a:srgbClr val="FF0000"/>
                </a:solidFill>
                <a:latin typeface="Consolas" pitchFamily="49" charset="0"/>
              </a:rPr>
              <a:t>[, -c(1,10:15)]</a:t>
            </a:r>
          </a:p>
          <a:p>
            <a:r>
              <a:rPr lang="en-GB" sz="900" dirty="0">
                <a:solidFill>
                  <a:srgbClr val="FF0000"/>
                </a:solidFill>
                <a:latin typeface="Consolas" pitchFamily="49" charset="0"/>
              </a:rPr>
              <a:t>head(</a:t>
            </a:r>
            <a:r>
              <a:rPr lang="en-GB" sz="900" dirty="0" err="1">
                <a:solidFill>
                  <a:srgbClr val="FF0000"/>
                </a:solidFill>
                <a:latin typeface="Consolas" pitchFamily="49" charset="0"/>
              </a:rPr>
              <a:t>HMdata</a:t>
            </a:r>
            <a:r>
              <a:rPr lang="en-GB" sz="900" dirty="0">
                <a:solidFill>
                  <a:srgbClr val="FF0000"/>
                </a:solidFill>
                <a:latin typeface="Consolas" pitchFamily="49" charset="0"/>
              </a:rPr>
              <a:t>)</a:t>
            </a:r>
          </a:p>
          <a:p>
            <a:r>
              <a:rPr lang="en-GB" sz="900" dirty="0">
                <a:solidFill>
                  <a:srgbClr val="FF0000"/>
                </a:solidFill>
                <a:latin typeface="Consolas" pitchFamily="49" charset="0"/>
              </a:rPr>
              <a:t>HMdata2 &lt;- </a:t>
            </a:r>
            <a:r>
              <a:rPr lang="en-GB" sz="900" dirty="0" err="1">
                <a:solidFill>
                  <a:srgbClr val="FF0000"/>
                </a:solidFill>
                <a:latin typeface="Consolas" pitchFamily="49" charset="0"/>
              </a:rPr>
              <a:t>data.matrix</a:t>
            </a:r>
            <a:r>
              <a:rPr lang="en-GB" sz="900" dirty="0">
                <a:solidFill>
                  <a:srgbClr val="FF0000"/>
                </a:solidFill>
                <a:latin typeface="Consolas" pitchFamily="49" charset="0"/>
              </a:rPr>
              <a:t>(</a:t>
            </a:r>
            <a:r>
              <a:rPr lang="en-GB" sz="900" dirty="0" err="1">
                <a:solidFill>
                  <a:srgbClr val="FF0000"/>
                </a:solidFill>
                <a:latin typeface="Consolas" pitchFamily="49" charset="0"/>
              </a:rPr>
              <a:t>HMdata</a:t>
            </a:r>
            <a:r>
              <a:rPr lang="en-GB" sz="900" dirty="0">
                <a:solidFill>
                  <a:srgbClr val="FF0000"/>
                </a:solidFill>
                <a:latin typeface="Consolas" pitchFamily="49" charset="0"/>
              </a:rPr>
              <a:t>, </a:t>
            </a:r>
            <a:r>
              <a:rPr lang="en-GB" sz="900" dirty="0" err="1">
                <a:solidFill>
                  <a:srgbClr val="FF0000"/>
                </a:solidFill>
                <a:latin typeface="Consolas" pitchFamily="49" charset="0"/>
              </a:rPr>
              <a:t>rownames.force</a:t>
            </a:r>
            <a:r>
              <a:rPr lang="en-GB" sz="900" dirty="0">
                <a:solidFill>
                  <a:srgbClr val="FF0000"/>
                </a:solidFill>
                <a:latin typeface="Consolas" pitchFamily="49" charset="0"/>
              </a:rPr>
              <a:t>=TRUE)</a:t>
            </a:r>
          </a:p>
          <a:p>
            <a:r>
              <a:rPr lang="en-GB" sz="900" dirty="0">
                <a:solidFill>
                  <a:srgbClr val="FF0000"/>
                </a:solidFill>
                <a:latin typeface="Consolas" pitchFamily="49" charset="0"/>
              </a:rPr>
              <a:t>head(HMdata2)</a:t>
            </a:r>
          </a:p>
          <a:p>
            <a:r>
              <a:rPr lang="en-GB" sz="900" dirty="0">
                <a:solidFill>
                  <a:srgbClr val="FF0000"/>
                </a:solidFill>
                <a:latin typeface="Consolas" pitchFamily="49" charset="0"/>
              </a:rPr>
              <a:t>write.csv2(HMdata2, file = </a:t>
            </a:r>
            <a:r>
              <a:rPr lang="en-GB" sz="900" dirty="0" err="1">
                <a:solidFill>
                  <a:srgbClr val="FF0000"/>
                </a:solidFill>
                <a:latin typeface="Consolas" pitchFamily="49" charset="0"/>
              </a:rPr>
              <a:t>file.path</a:t>
            </a:r>
            <a:r>
              <a:rPr lang="en-GB" sz="900" dirty="0">
                <a:solidFill>
                  <a:srgbClr val="FF0000"/>
                </a:solidFill>
                <a:latin typeface="Consolas" pitchFamily="49" charset="0"/>
              </a:rPr>
              <a:t>(resultsDir,"Data2HM.csv"))</a:t>
            </a:r>
          </a:p>
          <a:p>
            <a:endParaRPr lang="en-GB" sz="900" dirty="0">
              <a:solidFill>
                <a:srgbClr val="FF0000"/>
              </a:solidFill>
              <a:latin typeface="Consolas" pitchFamily="49" charset="0"/>
            </a:endParaRPr>
          </a:p>
          <a:p>
            <a:r>
              <a:rPr lang="en-GB" sz="900" dirty="0">
                <a:solidFill>
                  <a:srgbClr val="FF0000"/>
                </a:solidFill>
                <a:latin typeface="Consolas" pitchFamily="49" charset="0"/>
              </a:rPr>
              <a:t>#HEATMAP PLOT</a:t>
            </a:r>
          </a:p>
          <a:p>
            <a:r>
              <a:rPr lang="en-GB" sz="900" dirty="0" err="1">
                <a:solidFill>
                  <a:srgbClr val="FF0000"/>
                </a:solidFill>
                <a:latin typeface="Consolas" pitchFamily="49" charset="0"/>
              </a:rPr>
              <a:t>my_palette</a:t>
            </a:r>
            <a:r>
              <a:rPr lang="en-GB" sz="900" dirty="0">
                <a:solidFill>
                  <a:srgbClr val="FF0000"/>
                </a:solidFill>
                <a:latin typeface="Consolas" pitchFamily="49" charset="0"/>
              </a:rPr>
              <a:t> &lt;- </a:t>
            </a:r>
            <a:r>
              <a:rPr lang="en-GB" sz="900" dirty="0" err="1">
                <a:solidFill>
                  <a:srgbClr val="FF0000"/>
                </a:solidFill>
                <a:latin typeface="Consolas" pitchFamily="49" charset="0"/>
              </a:rPr>
              <a:t>colorRampPalette</a:t>
            </a:r>
            <a:r>
              <a:rPr lang="en-GB" sz="900" dirty="0">
                <a:solidFill>
                  <a:srgbClr val="FF0000"/>
                </a:solidFill>
                <a:latin typeface="Consolas" pitchFamily="49" charset="0"/>
              </a:rPr>
              <a:t>(c("blue", "red"))(n = 299)</a:t>
            </a:r>
          </a:p>
          <a:p>
            <a:endParaRPr lang="en-GB" sz="900" dirty="0">
              <a:solidFill>
                <a:srgbClr val="FF0000"/>
              </a:solidFill>
              <a:latin typeface="Consolas" pitchFamily="49" charset="0"/>
            </a:endParaRPr>
          </a:p>
          <a:p>
            <a:r>
              <a:rPr lang="en-GB" sz="900" dirty="0">
                <a:solidFill>
                  <a:srgbClr val="FF0000"/>
                </a:solidFill>
                <a:latin typeface="Consolas" pitchFamily="49" charset="0"/>
              </a:rPr>
              <a:t>heatmap.2(HMdata2,</a:t>
            </a:r>
          </a:p>
          <a:p>
            <a:r>
              <a:rPr lang="en-GB" sz="900" dirty="0">
                <a:solidFill>
                  <a:srgbClr val="FF0000"/>
                </a:solidFill>
                <a:latin typeface="Consolas" pitchFamily="49" charset="0"/>
              </a:rPr>
              <a:t>          </a:t>
            </a:r>
            <a:r>
              <a:rPr lang="en-GB" sz="900" dirty="0" err="1">
                <a:solidFill>
                  <a:srgbClr val="FF0000"/>
                </a:solidFill>
                <a:latin typeface="Consolas" pitchFamily="49" charset="0"/>
              </a:rPr>
              <a:t>Rowv</a:t>
            </a:r>
            <a:r>
              <a:rPr lang="en-GB" sz="900" dirty="0">
                <a:solidFill>
                  <a:srgbClr val="FF0000"/>
                </a:solidFill>
                <a:latin typeface="Consolas" pitchFamily="49" charset="0"/>
              </a:rPr>
              <a:t>=TRUE,</a:t>
            </a:r>
          </a:p>
          <a:p>
            <a:r>
              <a:rPr lang="en-GB" sz="900" dirty="0">
                <a:solidFill>
                  <a:srgbClr val="FF0000"/>
                </a:solidFill>
                <a:latin typeface="Consolas" pitchFamily="49" charset="0"/>
              </a:rPr>
              <a:t>          </a:t>
            </a:r>
            <a:r>
              <a:rPr lang="en-GB" sz="900" dirty="0" err="1">
                <a:solidFill>
                  <a:srgbClr val="FF0000"/>
                </a:solidFill>
                <a:latin typeface="Consolas" pitchFamily="49" charset="0"/>
              </a:rPr>
              <a:t>Colv</a:t>
            </a:r>
            <a:r>
              <a:rPr lang="en-GB" sz="900" dirty="0">
                <a:solidFill>
                  <a:srgbClr val="FF0000"/>
                </a:solidFill>
                <a:latin typeface="Consolas" pitchFamily="49" charset="0"/>
              </a:rPr>
              <a:t>=TRUE,</a:t>
            </a:r>
          </a:p>
          <a:p>
            <a:r>
              <a:rPr lang="en-GB" sz="900" dirty="0">
                <a:solidFill>
                  <a:srgbClr val="FF0000"/>
                </a:solidFill>
                <a:latin typeface="Consolas" pitchFamily="49" charset="0"/>
              </a:rPr>
              <a:t>          main="</a:t>
            </a:r>
            <a:r>
              <a:rPr lang="en-GB" sz="900" dirty="0" err="1">
                <a:solidFill>
                  <a:srgbClr val="FF0000"/>
                </a:solidFill>
                <a:latin typeface="Consolas" pitchFamily="49" charset="0"/>
              </a:rPr>
              <a:t>HeatMap</a:t>
            </a:r>
            <a:r>
              <a:rPr lang="en-GB" sz="900" dirty="0">
                <a:solidFill>
                  <a:srgbClr val="FF0000"/>
                </a:solidFill>
                <a:latin typeface="Consolas" pitchFamily="49" charset="0"/>
              </a:rPr>
              <a:t> </a:t>
            </a:r>
            <a:r>
              <a:rPr lang="en-GB" sz="900" dirty="0" err="1">
                <a:solidFill>
                  <a:srgbClr val="FF0000"/>
                </a:solidFill>
                <a:latin typeface="Consolas" pitchFamily="49" charset="0"/>
              </a:rPr>
              <a:t>Induced.vs.WT</a:t>
            </a:r>
            <a:r>
              <a:rPr lang="en-GB" sz="900" dirty="0">
                <a:solidFill>
                  <a:srgbClr val="FF0000"/>
                </a:solidFill>
                <a:latin typeface="Consolas" pitchFamily="49" charset="0"/>
              </a:rPr>
              <a:t> FC&gt;=3",</a:t>
            </a:r>
          </a:p>
          <a:p>
            <a:r>
              <a:rPr lang="en-GB" sz="900" dirty="0">
                <a:solidFill>
                  <a:srgbClr val="FF0000"/>
                </a:solidFill>
                <a:latin typeface="Consolas" pitchFamily="49" charset="0"/>
              </a:rPr>
              <a:t>          scale="row",</a:t>
            </a:r>
          </a:p>
          <a:p>
            <a:r>
              <a:rPr lang="en-GB" sz="900" dirty="0">
                <a:solidFill>
                  <a:srgbClr val="FF0000"/>
                </a:solidFill>
                <a:latin typeface="Consolas" pitchFamily="49" charset="0"/>
              </a:rPr>
              <a:t>          col=</a:t>
            </a:r>
            <a:r>
              <a:rPr lang="en-GB" sz="900" dirty="0" err="1">
                <a:solidFill>
                  <a:srgbClr val="FF0000"/>
                </a:solidFill>
                <a:latin typeface="Consolas" pitchFamily="49" charset="0"/>
              </a:rPr>
              <a:t>my_palette</a:t>
            </a:r>
            <a:r>
              <a:rPr lang="en-GB" sz="900" dirty="0">
                <a:solidFill>
                  <a:srgbClr val="FF0000"/>
                </a:solidFill>
                <a:latin typeface="Consolas" pitchFamily="49" charset="0"/>
              </a:rPr>
              <a:t>,</a:t>
            </a:r>
          </a:p>
          <a:p>
            <a:r>
              <a:rPr lang="en-GB" sz="900" dirty="0">
                <a:solidFill>
                  <a:srgbClr val="FF0000"/>
                </a:solidFill>
                <a:latin typeface="Consolas" pitchFamily="49" charset="0"/>
              </a:rPr>
              <a:t>          </a:t>
            </a:r>
            <a:r>
              <a:rPr lang="en-GB" sz="900" dirty="0" err="1">
                <a:solidFill>
                  <a:srgbClr val="FF0000"/>
                </a:solidFill>
                <a:latin typeface="Consolas" pitchFamily="49" charset="0"/>
              </a:rPr>
              <a:t>sepcolor</a:t>
            </a:r>
            <a:r>
              <a:rPr lang="en-GB" sz="900" dirty="0">
                <a:solidFill>
                  <a:srgbClr val="FF0000"/>
                </a:solidFill>
                <a:latin typeface="Consolas" pitchFamily="49" charset="0"/>
              </a:rPr>
              <a:t>="white",</a:t>
            </a:r>
          </a:p>
          <a:p>
            <a:r>
              <a:rPr lang="en-GB" sz="900" dirty="0">
                <a:solidFill>
                  <a:srgbClr val="FF0000"/>
                </a:solidFill>
                <a:latin typeface="Consolas" pitchFamily="49" charset="0"/>
              </a:rPr>
              <a:t>          </a:t>
            </a:r>
            <a:r>
              <a:rPr lang="en-GB" sz="900" dirty="0" err="1">
                <a:solidFill>
                  <a:srgbClr val="FF0000"/>
                </a:solidFill>
                <a:latin typeface="Consolas" pitchFamily="49" charset="0"/>
              </a:rPr>
              <a:t>sepwidth</a:t>
            </a:r>
            <a:r>
              <a:rPr lang="en-GB" sz="900" dirty="0">
                <a:solidFill>
                  <a:srgbClr val="FF0000"/>
                </a:solidFill>
                <a:latin typeface="Consolas" pitchFamily="49" charset="0"/>
              </a:rPr>
              <a:t>=c(0.05,0.05),</a:t>
            </a:r>
          </a:p>
          <a:p>
            <a:r>
              <a:rPr lang="en-GB" sz="900" dirty="0">
                <a:solidFill>
                  <a:srgbClr val="FF0000"/>
                </a:solidFill>
                <a:latin typeface="Consolas" pitchFamily="49" charset="0"/>
              </a:rPr>
              <a:t>          </a:t>
            </a:r>
            <a:r>
              <a:rPr lang="en-GB" sz="900" dirty="0" err="1">
                <a:solidFill>
                  <a:srgbClr val="FF0000"/>
                </a:solidFill>
                <a:latin typeface="Consolas" pitchFamily="49" charset="0"/>
              </a:rPr>
              <a:t>cexRow</a:t>
            </a:r>
            <a:r>
              <a:rPr lang="en-GB" sz="900" dirty="0">
                <a:solidFill>
                  <a:srgbClr val="FF0000"/>
                </a:solidFill>
                <a:latin typeface="Consolas" pitchFamily="49" charset="0"/>
              </a:rPr>
              <a:t>=0.5,</a:t>
            </a:r>
          </a:p>
          <a:p>
            <a:r>
              <a:rPr lang="en-GB" sz="900" dirty="0">
                <a:solidFill>
                  <a:srgbClr val="FF0000"/>
                </a:solidFill>
                <a:latin typeface="Consolas" pitchFamily="49" charset="0"/>
              </a:rPr>
              <a:t>          </a:t>
            </a:r>
            <a:r>
              <a:rPr lang="en-GB" sz="900" dirty="0" err="1">
                <a:solidFill>
                  <a:srgbClr val="FF0000"/>
                </a:solidFill>
                <a:latin typeface="Consolas" pitchFamily="49" charset="0"/>
              </a:rPr>
              <a:t>cexCol</a:t>
            </a:r>
            <a:r>
              <a:rPr lang="en-GB" sz="900" dirty="0">
                <a:solidFill>
                  <a:srgbClr val="FF0000"/>
                </a:solidFill>
                <a:latin typeface="Consolas" pitchFamily="49" charset="0"/>
              </a:rPr>
              <a:t>=0.9,</a:t>
            </a:r>
          </a:p>
          <a:p>
            <a:r>
              <a:rPr lang="en-GB" sz="900" dirty="0">
                <a:solidFill>
                  <a:srgbClr val="FF0000"/>
                </a:solidFill>
                <a:latin typeface="Consolas" pitchFamily="49" charset="0"/>
              </a:rPr>
              <a:t>          key=TRUE,</a:t>
            </a:r>
          </a:p>
          <a:p>
            <a:r>
              <a:rPr lang="en-GB" sz="900" dirty="0">
                <a:solidFill>
                  <a:srgbClr val="FF0000"/>
                </a:solidFill>
                <a:latin typeface="Consolas" pitchFamily="49" charset="0"/>
              </a:rPr>
              <a:t>          </a:t>
            </a:r>
            <a:r>
              <a:rPr lang="en-GB" sz="900" dirty="0" err="1">
                <a:solidFill>
                  <a:srgbClr val="FF0000"/>
                </a:solidFill>
                <a:latin typeface="Consolas" pitchFamily="49" charset="0"/>
              </a:rPr>
              <a:t>keysize</a:t>
            </a:r>
            <a:r>
              <a:rPr lang="en-GB" sz="900" dirty="0">
                <a:solidFill>
                  <a:srgbClr val="FF0000"/>
                </a:solidFill>
                <a:latin typeface="Consolas" pitchFamily="49" charset="0"/>
              </a:rPr>
              <a:t>=1.5,</a:t>
            </a:r>
          </a:p>
          <a:p>
            <a:r>
              <a:rPr lang="en-GB" sz="900" dirty="0">
                <a:solidFill>
                  <a:srgbClr val="FF0000"/>
                </a:solidFill>
                <a:latin typeface="Consolas" pitchFamily="49" charset="0"/>
              </a:rPr>
              <a:t>          density.info="histogram",</a:t>
            </a:r>
          </a:p>
          <a:p>
            <a:r>
              <a:rPr lang="en-GB" sz="900" dirty="0">
                <a:solidFill>
                  <a:srgbClr val="FF0000"/>
                </a:solidFill>
                <a:latin typeface="Consolas" pitchFamily="49" charset="0"/>
              </a:rPr>
              <a:t>          </a:t>
            </a:r>
            <a:r>
              <a:rPr lang="en-GB" sz="900" dirty="0" err="1">
                <a:solidFill>
                  <a:srgbClr val="FF0000"/>
                </a:solidFill>
                <a:latin typeface="Consolas" pitchFamily="49" charset="0"/>
              </a:rPr>
              <a:t>ColSideColors</a:t>
            </a:r>
            <a:r>
              <a:rPr lang="en-GB" sz="900" dirty="0">
                <a:solidFill>
                  <a:srgbClr val="FF0000"/>
                </a:solidFill>
                <a:latin typeface="Consolas" pitchFamily="49" charset="0"/>
              </a:rPr>
              <a:t>=c(rep("red",4),rep("blue",4)),</a:t>
            </a:r>
          </a:p>
          <a:p>
            <a:r>
              <a:rPr lang="en-GB" sz="900" dirty="0">
                <a:solidFill>
                  <a:srgbClr val="FF0000"/>
                </a:solidFill>
                <a:latin typeface="Consolas" pitchFamily="49" charset="0"/>
              </a:rPr>
              <a:t>          </a:t>
            </a:r>
            <a:r>
              <a:rPr lang="en-GB" sz="900" dirty="0" err="1">
                <a:solidFill>
                  <a:srgbClr val="FF0000"/>
                </a:solidFill>
                <a:latin typeface="Consolas" pitchFamily="49" charset="0"/>
              </a:rPr>
              <a:t>tracecol</a:t>
            </a:r>
            <a:r>
              <a:rPr lang="en-GB" sz="900" dirty="0">
                <a:solidFill>
                  <a:srgbClr val="FF0000"/>
                </a:solidFill>
                <a:latin typeface="Consolas" pitchFamily="49" charset="0"/>
              </a:rPr>
              <a:t>=NULL,</a:t>
            </a:r>
          </a:p>
          <a:p>
            <a:r>
              <a:rPr lang="en-GB" sz="900" dirty="0">
                <a:solidFill>
                  <a:srgbClr val="FF0000"/>
                </a:solidFill>
                <a:latin typeface="Consolas" pitchFamily="49" charset="0"/>
              </a:rPr>
              <a:t>          </a:t>
            </a:r>
            <a:r>
              <a:rPr lang="en-GB" sz="900" dirty="0" err="1">
                <a:solidFill>
                  <a:srgbClr val="FF0000"/>
                </a:solidFill>
                <a:latin typeface="Consolas" pitchFamily="49" charset="0"/>
              </a:rPr>
              <a:t>srtCol</a:t>
            </a:r>
            <a:r>
              <a:rPr lang="en-GB" sz="900" dirty="0">
                <a:solidFill>
                  <a:srgbClr val="FF0000"/>
                </a:solidFill>
                <a:latin typeface="Consolas" pitchFamily="49" charset="0"/>
              </a:rPr>
              <a:t>=30)</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619283"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CLUSTERING</a:t>
            </a:r>
          </a:p>
        </p:txBody>
      </p:sp>
      <p:sp>
        <p:nvSpPr>
          <p:cNvPr id="4" name="3 CuadroTexto"/>
          <p:cNvSpPr txBox="1"/>
          <p:nvPr/>
        </p:nvSpPr>
        <p:spPr>
          <a:xfrm>
            <a:off x="666720" y="1071546"/>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6" name="5 Rectángulo"/>
          <p:cNvSpPr/>
          <p:nvPr/>
        </p:nvSpPr>
        <p:spPr>
          <a:xfrm>
            <a:off x="738158" y="1643050"/>
            <a:ext cx="8643998" cy="4185761"/>
          </a:xfrm>
          <a:prstGeom prst="rect">
            <a:avLst/>
          </a:prstGeom>
        </p:spPr>
        <p:txBody>
          <a:bodyPr wrap="square">
            <a:spAutoFit/>
          </a:bodyPr>
          <a:lstStyle/>
          <a:p>
            <a:r>
              <a:rPr lang="en-GB" sz="1400" dirty="0">
                <a:solidFill>
                  <a:srgbClr val="FF0000"/>
                </a:solidFill>
                <a:latin typeface="Consolas" pitchFamily="49" charset="0"/>
              </a:rPr>
              <a:t>#EXPORT TO PDF FILE</a:t>
            </a:r>
          </a:p>
          <a:p>
            <a:r>
              <a:rPr lang="en-GB" sz="1400" dirty="0">
                <a:solidFill>
                  <a:srgbClr val="FF0000"/>
                </a:solidFill>
                <a:latin typeface="Consolas" pitchFamily="49" charset="0"/>
              </a:rPr>
              <a:t>pdf(</a:t>
            </a:r>
            <a:r>
              <a:rPr lang="en-GB" sz="1400" dirty="0" err="1">
                <a:solidFill>
                  <a:srgbClr val="FF0000"/>
                </a:solidFill>
                <a:latin typeface="Consolas" pitchFamily="49" charset="0"/>
              </a:rPr>
              <a:t>file.path</a:t>
            </a:r>
            <a:r>
              <a:rPr lang="en-GB" sz="1400" dirty="0">
                <a:solidFill>
                  <a:srgbClr val="FF0000"/>
                </a:solidFill>
                <a:latin typeface="Consolas" pitchFamily="49" charset="0"/>
              </a:rPr>
              <a:t>(</a:t>
            </a:r>
            <a:r>
              <a:rPr lang="en-GB" sz="1400" dirty="0" err="1">
                <a:solidFill>
                  <a:srgbClr val="FF0000"/>
                </a:solidFill>
                <a:latin typeface="Consolas" pitchFamily="49" charset="0"/>
              </a:rPr>
              <a:t>resultsDir</a:t>
            </a:r>
            <a:r>
              <a:rPr lang="en-GB" sz="1400" dirty="0">
                <a:solidFill>
                  <a:srgbClr val="FF0000"/>
                </a:solidFill>
                <a:latin typeface="Consolas" pitchFamily="49" charset="0"/>
              </a:rPr>
              <a:t>,"</a:t>
            </a:r>
            <a:r>
              <a:rPr lang="en-GB" sz="1400" dirty="0" err="1">
                <a:solidFill>
                  <a:srgbClr val="FF0000"/>
                </a:solidFill>
                <a:latin typeface="Consolas" pitchFamily="49" charset="0"/>
              </a:rPr>
              <a:t>HeatMap</a:t>
            </a:r>
            <a:r>
              <a:rPr lang="en-GB" sz="1400" dirty="0">
                <a:solidFill>
                  <a:srgbClr val="FF0000"/>
                </a:solidFill>
                <a:latin typeface="Consolas" pitchFamily="49" charset="0"/>
              </a:rPr>
              <a:t> InducedvsWT.pdf"))</a:t>
            </a:r>
          </a:p>
          <a:p>
            <a:r>
              <a:rPr lang="en-GB" sz="1400" dirty="0">
                <a:solidFill>
                  <a:srgbClr val="FF0000"/>
                </a:solidFill>
                <a:latin typeface="Consolas" pitchFamily="49" charset="0"/>
              </a:rPr>
              <a:t>heatmap.2(HMdata2,</a:t>
            </a:r>
          </a:p>
          <a:p>
            <a:r>
              <a:rPr lang="en-GB" sz="1400" dirty="0">
                <a:solidFill>
                  <a:srgbClr val="FF0000"/>
                </a:solidFill>
                <a:latin typeface="Consolas" pitchFamily="49" charset="0"/>
              </a:rPr>
              <a:t>          </a:t>
            </a:r>
            <a:r>
              <a:rPr lang="en-GB" sz="1400" dirty="0" err="1">
                <a:solidFill>
                  <a:srgbClr val="FF0000"/>
                </a:solidFill>
                <a:latin typeface="Consolas" pitchFamily="49" charset="0"/>
              </a:rPr>
              <a:t>Rowv</a:t>
            </a:r>
            <a:r>
              <a:rPr lang="en-GB" sz="1400" dirty="0">
                <a:solidFill>
                  <a:srgbClr val="FF0000"/>
                </a:solidFill>
                <a:latin typeface="Consolas" pitchFamily="49" charset="0"/>
              </a:rPr>
              <a:t>=TRUE,</a:t>
            </a:r>
          </a:p>
          <a:p>
            <a:r>
              <a:rPr lang="en-GB" sz="1400" dirty="0">
                <a:solidFill>
                  <a:srgbClr val="FF0000"/>
                </a:solidFill>
                <a:latin typeface="Consolas" pitchFamily="49" charset="0"/>
              </a:rPr>
              <a:t>          </a:t>
            </a:r>
            <a:r>
              <a:rPr lang="en-GB" sz="1400" dirty="0" err="1">
                <a:solidFill>
                  <a:srgbClr val="FF0000"/>
                </a:solidFill>
                <a:latin typeface="Consolas" pitchFamily="49" charset="0"/>
              </a:rPr>
              <a:t>Colv</a:t>
            </a:r>
            <a:r>
              <a:rPr lang="en-GB" sz="1400" dirty="0">
                <a:solidFill>
                  <a:srgbClr val="FF0000"/>
                </a:solidFill>
                <a:latin typeface="Consolas" pitchFamily="49" charset="0"/>
              </a:rPr>
              <a:t>=TRUE,</a:t>
            </a:r>
          </a:p>
          <a:p>
            <a:r>
              <a:rPr lang="en-GB" sz="1400" dirty="0">
                <a:solidFill>
                  <a:srgbClr val="FF0000"/>
                </a:solidFill>
                <a:latin typeface="Consolas" pitchFamily="49" charset="0"/>
              </a:rPr>
              <a:t>          main="</a:t>
            </a:r>
            <a:r>
              <a:rPr lang="en-GB" sz="1400" dirty="0" err="1">
                <a:solidFill>
                  <a:srgbClr val="FF0000"/>
                </a:solidFill>
                <a:latin typeface="Consolas" pitchFamily="49" charset="0"/>
              </a:rPr>
              <a:t>HeatMap</a:t>
            </a:r>
            <a:r>
              <a:rPr lang="en-GB" sz="1400" dirty="0">
                <a:solidFill>
                  <a:srgbClr val="FF0000"/>
                </a:solidFill>
                <a:latin typeface="Consolas" pitchFamily="49" charset="0"/>
              </a:rPr>
              <a:t> </a:t>
            </a:r>
            <a:r>
              <a:rPr lang="en-GB" sz="1400" dirty="0" err="1">
                <a:solidFill>
                  <a:srgbClr val="FF0000"/>
                </a:solidFill>
                <a:latin typeface="Consolas" pitchFamily="49" charset="0"/>
              </a:rPr>
              <a:t>Induced.vs.WT</a:t>
            </a:r>
            <a:r>
              <a:rPr lang="en-GB" sz="1400" dirty="0">
                <a:solidFill>
                  <a:srgbClr val="FF0000"/>
                </a:solidFill>
                <a:latin typeface="Consolas" pitchFamily="49" charset="0"/>
              </a:rPr>
              <a:t> FC&gt;=3",</a:t>
            </a:r>
          </a:p>
          <a:p>
            <a:r>
              <a:rPr lang="en-GB" sz="1400" dirty="0">
                <a:solidFill>
                  <a:srgbClr val="FF0000"/>
                </a:solidFill>
                <a:latin typeface="Consolas" pitchFamily="49" charset="0"/>
              </a:rPr>
              <a:t>          scale="row",</a:t>
            </a:r>
          </a:p>
          <a:p>
            <a:r>
              <a:rPr lang="en-GB" sz="1400" dirty="0">
                <a:solidFill>
                  <a:srgbClr val="FF0000"/>
                </a:solidFill>
                <a:latin typeface="Consolas" pitchFamily="49" charset="0"/>
              </a:rPr>
              <a:t>          col=</a:t>
            </a:r>
            <a:r>
              <a:rPr lang="en-GB" sz="1400" dirty="0" err="1">
                <a:solidFill>
                  <a:srgbClr val="FF0000"/>
                </a:solidFill>
                <a:latin typeface="Consolas" pitchFamily="49" charset="0"/>
              </a:rPr>
              <a:t>my_palette</a:t>
            </a:r>
            <a:r>
              <a:rPr lang="en-GB" sz="1400" dirty="0">
                <a:solidFill>
                  <a:srgbClr val="FF0000"/>
                </a:solidFill>
                <a:latin typeface="Consolas" pitchFamily="49" charset="0"/>
              </a:rPr>
              <a:t>,</a:t>
            </a:r>
          </a:p>
          <a:p>
            <a:r>
              <a:rPr lang="en-GB" sz="1400" dirty="0">
                <a:solidFill>
                  <a:srgbClr val="FF0000"/>
                </a:solidFill>
                <a:latin typeface="Consolas" pitchFamily="49" charset="0"/>
              </a:rPr>
              <a:t>          </a:t>
            </a:r>
            <a:r>
              <a:rPr lang="en-GB" sz="1400" dirty="0" err="1">
                <a:solidFill>
                  <a:srgbClr val="FF0000"/>
                </a:solidFill>
                <a:latin typeface="Consolas" pitchFamily="49" charset="0"/>
              </a:rPr>
              <a:t>sepcolor</a:t>
            </a:r>
            <a:r>
              <a:rPr lang="en-GB" sz="1400" dirty="0">
                <a:solidFill>
                  <a:srgbClr val="FF0000"/>
                </a:solidFill>
                <a:latin typeface="Consolas" pitchFamily="49" charset="0"/>
              </a:rPr>
              <a:t>="white",</a:t>
            </a:r>
          </a:p>
          <a:p>
            <a:r>
              <a:rPr lang="en-GB" sz="1400" dirty="0">
                <a:solidFill>
                  <a:srgbClr val="FF0000"/>
                </a:solidFill>
                <a:latin typeface="Consolas" pitchFamily="49" charset="0"/>
              </a:rPr>
              <a:t>          </a:t>
            </a:r>
            <a:r>
              <a:rPr lang="en-GB" sz="1400" dirty="0" err="1">
                <a:solidFill>
                  <a:srgbClr val="FF0000"/>
                </a:solidFill>
                <a:latin typeface="Consolas" pitchFamily="49" charset="0"/>
              </a:rPr>
              <a:t>sepwidth</a:t>
            </a:r>
            <a:r>
              <a:rPr lang="en-GB" sz="1400" dirty="0">
                <a:solidFill>
                  <a:srgbClr val="FF0000"/>
                </a:solidFill>
                <a:latin typeface="Consolas" pitchFamily="49" charset="0"/>
              </a:rPr>
              <a:t>=c(0.05,0.05),</a:t>
            </a:r>
          </a:p>
          <a:p>
            <a:r>
              <a:rPr lang="en-GB" sz="1400" dirty="0">
                <a:solidFill>
                  <a:srgbClr val="FF0000"/>
                </a:solidFill>
                <a:latin typeface="Consolas" pitchFamily="49" charset="0"/>
              </a:rPr>
              <a:t>          </a:t>
            </a:r>
            <a:r>
              <a:rPr lang="en-GB" sz="1400" dirty="0" err="1">
                <a:solidFill>
                  <a:srgbClr val="FF0000"/>
                </a:solidFill>
                <a:latin typeface="Consolas" pitchFamily="49" charset="0"/>
              </a:rPr>
              <a:t>cexRow</a:t>
            </a:r>
            <a:r>
              <a:rPr lang="en-GB" sz="1400" dirty="0">
                <a:solidFill>
                  <a:srgbClr val="FF0000"/>
                </a:solidFill>
                <a:latin typeface="Consolas" pitchFamily="49" charset="0"/>
              </a:rPr>
              <a:t>=0.5,</a:t>
            </a:r>
          </a:p>
          <a:p>
            <a:r>
              <a:rPr lang="en-GB" sz="1400" dirty="0">
                <a:solidFill>
                  <a:srgbClr val="FF0000"/>
                </a:solidFill>
                <a:latin typeface="Consolas" pitchFamily="49" charset="0"/>
              </a:rPr>
              <a:t>          </a:t>
            </a:r>
            <a:r>
              <a:rPr lang="en-GB" sz="1400" dirty="0" err="1">
                <a:solidFill>
                  <a:srgbClr val="FF0000"/>
                </a:solidFill>
                <a:latin typeface="Consolas" pitchFamily="49" charset="0"/>
              </a:rPr>
              <a:t>cexCol</a:t>
            </a:r>
            <a:r>
              <a:rPr lang="en-GB" sz="1400" dirty="0">
                <a:solidFill>
                  <a:srgbClr val="FF0000"/>
                </a:solidFill>
                <a:latin typeface="Consolas" pitchFamily="49" charset="0"/>
              </a:rPr>
              <a:t>=0.9,</a:t>
            </a:r>
          </a:p>
          <a:p>
            <a:r>
              <a:rPr lang="en-GB" sz="1400" dirty="0">
                <a:solidFill>
                  <a:srgbClr val="FF0000"/>
                </a:solidFill>
                <a:latin typeface="Consolas" pitchFamily="49" charset="0"/>
              </a:rPr>
              <a:t>          key=TRUE,</a:t>
            </a:r>
          </a:p>
          <a:p>
            <a:r>
              <a:rPr lang="en-GB" sz="1400" dirty="0">
                <a:solidFill>
                  <a:srgbClr val="FF0000"/>
                </a:solidFill>
                <a:latin typeface="Consolas" pitchFamily="49" charset="0"/>
              </a:rPr>
              <a:t>          </a:t>
            </a:r>
            <a:r>
              <a:rPr lang="en-GB" sz="1400" dirty="0" err="1">
                <a:solidFill>
                  <a:srgbClr val="FF0000"/>
                </a:solidFill>
                <a:latin typeface="Consolas" pitchFamily="49" charset="0"/>
              </a:rPr>
              <a:t>keysize</a:t>
            </a:r>
            <a:r>
              <a:rPr lang="en-GB" sz="1400" dirty="0">
                <a:solidFill>
                  <a:srgbClr val="FF0000"/>
                </a:solidFill>
                <a:latin typeface="Consolas" pitchFamily="49" charset="0"/>
              </a:rPr>
              <a:t>=1.5,</a:t>
            </a:r>
          </a:p>
          <a:p>
            <a:r>
              <a:rPr lang="en-GB" sz="1400" dirty="0">
                <a:solidFill>
                  <a:srgbClr val="FF0000"/>
                </a:solidFill>
                <a:latin typeface="Consolas" pitchFamily="49" charset="0"/>
              </a:rPr>
              <a:t>          density.info="histogram",</a:t>
            </a:r>
          </a:p>
          <a:p>
            <a:r>
              <a:rPr lang="en-GB" sz="1400" dirty="0">
                <a:solidFill>
                  <a:srgbClr val="FF0000"/>
                </a:solidFill>
                <a:latin typeface="Consolas" pitchFamily="49" charset="0"/>
              </a:rPr>
              <a:t>          </a:t>
            </a:r>
            <a:r>
              <a:rPr lang="en-GB" sz="1400" dirty="0" err="1">
                <a:solidFill>
                  <a:srgbClr val="FF0000"/>
                </a:solidFill>
                <a:latin typeface="Consolas" pitchFamily="49" charset="0"/>
              </a:rPr>
              <a:t>ColSideColors</a:t>
            </a:r>
            <a:r>
              <a:rPr lang="en-GB" sz="1400" dirty="0">
                <a:solidFill>
                  <a:srgbClr val="FF0000"/>
                </a:solidFill>
                <a:latin typeface="Consolas" pitchFamily="49" charset="0"/>
              </a:rPr>
              <a:t>=c(rep("red",4),rep("blue",4)),</a:t>
            </a:r>
          </a:p>
          <a:p>
            <a:r>
              <a:rPr lang="en-GB" sz="1400" dirty="0">
                <a:solidFill>
                  <a:srgbClr val="FF0000"/>
                </a:solidFill>
                <a:latin typeface="Consolas" pitchFamily="49" charset="0"/>
              </a:rPr>
              <a:t>          </a:t>
            </a:r>
            <a:r>
              <a:rPr lang="en-GB" sz="1400" dirty="0" err="1">
                <a:solidFill>
                  <a:srgbClr val="FF0000"/>
                </a:solidFill>
                <a:latin typeface="Consolas" pitchFamily="49" charset="0"/>
              </a:rPr>
              <a:t>tracecol</a:t>
            </a:r>
            <a:r>
              <a:rPr lang="en-GB" sz="1400" dirty="0">
                <a:solidFill>
                  <a:srgbClr val="FF0000"/>
                </a:solidFill>
                <a:latin typeface="Consolas" pitchFamily="49" charset="0"/>
              </a:rPr>
              <a:t>=NULL,</a:t>
            </a:r>
          </a:p>
          <a:p>
            <a:r>
              <a:rPr lang="en-GB" sz="1400" dirty="0">
                <a:solidFill>
                  <a:srgbClr val="FF0000"/>
                </a:solidFill>
                <a:latin typeface="Consolas" pitchFamily="49" charset="0"/>
              </a:rPr>
              <a:t>          </a:t>
            </a:r>
            <a:r>
              <a:rPr lang="en-GB" sz="1400" dirty="0" err="1">
                <a:solidFill>
                  <a:srgbClr val="FF0000"/>
                </a:solidFill>
                <a:latin typeface="Consolas" pitchFamily="49" charset="0"/>
              </a:rPr>
              <a:t>srtCol</a:t>
            </a:r>
            <a:r>
              <a:rPr lang="en-GB" sz="1400" dirty="0">
                <a:solidFill>
                  <a:srgbClr val="FF0000"/>
                </a:solidFill>
                <a:latin typeface="Consolas" pitchFamily="49" charset="0"/>
              </a:rPr>
              <a:t>=30)</a:t>
            </a:r>
          </a:p>
          <a:p>
            <a:r>
              <a:rPr lang="en-GB" sz="1400" dirty="0" err="1">
                <a:solidFill>
                  <a:srgbClr val="FF0000"/>
                </a:solidFill>
                <a:latin typeface="Consolas" pitchFamily="49" charset="0"/>
              </a:rPr>
              <a:t>dev.off</a:t>
            </a:r>
            <a:r>
              <a:rPr lang="en-GB" sz="1400" dirty="0">
                <a:solidFill>
                  <a:srgbClr val="FF0000"/>
                </a:solidFill>
                <a:latin typeface="Consolas" pitchFamily="49" charset="0"/>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8736109" cy="506292"/>
          </a:xfrm>
          <a:prstGeom prst="rect">
            <a:avLst/>
          </a:prstGeom>
        </p:spPr>
        <p:txBody>
          <a:bodyPr wrap="none">
            <a:spAutoFit/>
          </a:bodyPr>
          <a:lstStyle/>
          <a:p>
            <a:pPr marL="457200" indent="-457200">
              <a:lnSpc>
                <a:spcPct val="150000"/>
              </a:lnSpc>
              <a:buFont typeface="+mj-lt"/>
              <a:buAutoNum type="arabicPeriod" startAt="4"/>
            </a:pPr>
            <a:r>
              <a:rPr lang="en-GB" sz="2000" b="1" dirty="0">
                <a:solidFill>
                  <a:schemeClr val="accent1"/>
                </a:solidFill>
                <a:latin typeface="Calibri" pitchFamily="34" charset="0"/>
                <a:ea typeface="ＭＳ Ｐゴシック" pitchFamily="34" charset="-128"/>
              </a:rPr>
              <a:t>Example of a microarray analysis with R. </a:t>
            </a:r>
            <a:r>
              <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rPr>
              <a:t>Results presentation. ANNOTATION</a:t>
            </a:r>
          </a:p>
        </p:txBody>
      </p:sp>
      <p:sp>
        <p:nvSpPr>
          <p:cNvPr id="6" name="5 CuadroTexto"/>
          <p:cNvSpPr txBox="1"/>
          <p:nvPr/>
        </p:nvSpPr>
        <p:spPr>
          <a:xfrm>
            <a:off x="632520" y="980728"/>
            <a:ext cx="8215370" cy="464871"/>
          </a:xfrm>
          <a:prstGeom prst="rect">
            <a:avLst/>
          </a:prstGeom>
          <a:noFill/>
        </p:spPr>
        <p:txBody>
          <a:bodyPr wrap="square" rtlCol="0">
            <a:spAutoFit/>
          </a:bodyPr>
          <a:lstStyle/>
          <a:p>
            <a:pPr algn="just">
              <a:lnSpc>
                <a:spcPct val="150000"/>
              </a:lnSpc>
            </a:pPr>
            <a:r>
              <a:rPr lang="en-US" u="none" dirty="0">
                <a:solidFill>
                  <a:schemeClr val="bg1">
                    <a:lumMod val="50000"/>
                  </a:schemeClr>
                </a:solidFill>
              </a:rPr>
              <a:t>Let’s do with our data:</a:t>
            </a:r>
          </a:p>
        </p:txBody>
      </p:sp>
      <p:sp>
        <p:nvSpPr>
          <p:cNvPr id="8" name="7 Rectángulo"/>
          <p:cNvSpPr/>
          <p:nvPr/>
        </p:nvSpPr>
        <p:spPr>
          <a:xfrm>
            <a:off x="488504" y="1412776"/>
            <a:ext cx="9685170" cy="4893647"/>
          </a:xfrm>
          <a:prstGeom prst="rect">
            <a:avLst/>
          </a:prstGeom>
        </p:spPr>
        <p:txBody>
          <a:bodyPr wrap="square">
            <a:spAutoFit/>
          </a:bodyPr>
          <a:lstStyle/>
          <a:p>
            <a:r>
              <a:rPr lang="en-GB" sz="1200" dirty="0">
                <a:solidFill>
                  <a:srgbClr val="FF0000"/>
                </a:solidFill>
                <a:latin typeface="Consolas" pitchFamily="49" charset="0"/>
              </a:rPr>
              <a:t>#---------------------------------------------------------------------------------------------</a:t>
            </a:r>
          </a:p>
          <a:p>
            <a:r>
              <a:rPr lang="en-GB" sz="1200" dirty="0">
                <a:solidFill>
                  <a:srgbClr val="FF0000"/>
                </a:solidFill>
                <a:latin typeface="Consolas" pitchFamily="49" charset="0"/>
              </a:rPr>
              <a:t>###DATA ANNOTATION</a:t>
            </a:r>
          </a:p>
          <a:p>
            <a:r>
              <a:rPr lang="en-GB" sz="1200" dirty="0">
                <a:solidFill>
                  <a:srgbClr val="FF0000"/>
                </a:solidFill>
                <a:latin typeface="Consolas" pitchFamily="49" charset="0"/>
              </a:rPr>
              <a:t>#---------------------------------------------------------------------------------------------</a:t>
            </a:r>
          </a:p>
          <a:p>
            <a:endParaRPr lang="en-GB" sz="1200" dirty="0">
              <a:solidFill>
                <a:srgbClr val="FF0000"/>
              </a:solidFill>
              <a:latin typeface="Consolas" pitchFamily="49" charset="0"/>
            </a:endParaRPr>
          </a:p>
          <a:p>
            <a:r>
              <a:rPr lang="en-GB" sz="1200" dirty="0" err="1">
                <a:solidFill>
                  <a:srgbClr val="FF0000"/>
                </a:solidFill>
                <a:latin typeface="Consolas" pitchFamily="49" charset="0"/>
              </a:rPr>
              <a:t>all_anota</a:t>
            </a:r>
            <a:r>
              <a:rPr lang="en-GB" sz="1200" dirty="0">
                <a:solidFill>
                  <a:srgbClr val="FF0000"/>
                </a:solidFill>
                <a:latin typeface="Consolas" pitchFamily="49" charset="0"/>
              </a:rPr>
              <a:t>&lt;-</a:t>
            </a:r>
            <a:r>
              <a:rPr lang="en-GB" sz="1200" dirty="0" err="1">
                <a:solidFill>
                  <a:srgbClr val="FF0000"/>
                </a:solidFill>
                <a:latin typeface="Consolas" pitchFamily="49" charset="0"/>
              </a:rPr>
              <a:t>data.frame</a:t>
            </a:r>
            <a:r>
              <a:rPr lang="en-GB" sz="1200" dirty="0">
                <a:solidFill>
                  <a:srgbClr val="FF0000"/>
                </a:solidFill>
                <a:latin typeface="Consolas" pitchFamily="49" charset="0"/>
              </a:rPr>
              <a:t>(</a:t>
            </a:r>
            <a:r>
              <a:rPr lang="en-GB" sz="1200" dirty="0" err="1">
                <a:solidFill>
                  <a:srgbClr val="FF0000"/>
                </a:solidFill>
                <a:latin typeface="Consolas" pitchFamily="49" charset="0"/>
              </a:rPr>
              <a:t>exprs</a:t>
            </a:r>
            <a:r>
              <a:rPr lang="en-GB" sz="1200" dirty="0">
                <a:solidFill>
                  <a:srgbClr val="FF0000"/>
                </a:solidFill>
                <a:latin typeface="Consolas" pitchFamily="49" charset="0"/>
              </a:rPr>
              <a:t>(</a:t>
            </a:r>
            <a:r>
              <a:rPr lang="en-GB" sz="1200" dirty="0" err="1">
                <a:solidFill>
                  <a:srgbClr val="FF0000"/>
                </a:solidFill>
                <a:latin typeface="Consolas" pitchFamily="49" charset="0"/>
              </a:rPr>
              <a:t>eset</a:t>
            </a:r>
            <a:r>
              <a:rPr lang="en-GB" sz="1200" dirty="0">
                <a:solidFill>
                  <a:srgbClr val="FF0000"/>
                </a:solidFill>
                <a:latin typeface="Consolas" pitchFamily="49" charset="0"/>
              </a:rPr>
              <a:t>))</a:t>
            </a:r>
          </a:p>
          <a:p>
            <a:r>
              <a:rPr lang="en-GB" sz="1200" dirty="0" err="1">
                <a:solidFill>
                  <a:srgbClr val="FF0000"/>
                </a:solidFill>
                <a:latin typeface="Consolas" pitchFamily="49" charset="0"/>
              </a:rPr>
              <a:t>Annot</a:t>
            </a:r>
            <a:r>
              <a:rPr lang="en-GB" sz="1200" dirty="0">
                <a:solidFill>
                  <a:srgbClr val="FF0000"/>
                </a:solidFill>
                <a:latin typeface="Consolas" pitchFamily="49" charset="0"/>
              </a:rPr>
              <a:t> &lt;- </a:t>
            </a:r>
            <a:r>
              <a:rPr lang="en-GB" sz="1200" dirty="0" err="1">
                <a:solidFill>
                  <a:srgbClr val="FF0000"/>
                </a:solidFill>
                <a:latin typeface="Consolas" pitchFamily="49" charset="0"/>
              </a:rPr>
              <a:t>data.frame</a:t>
            </a:r>
            <a:r>
              <a:rPr lang="en-GB" sz="1200" dirty="0">
                <a:solidFill>
                  <a:srgbClr val="FF0000"/>
                </a:solidFill>
                <a:latin typeface="Consolas" pitchFamily="49" charset="0"/>
              </a:rPr>
              <a:t>(SYMBOL=</a:t>
            </a:r>
            <a:r>
              <a:rPr lang="en-GB" sz="1200" dirty="0" err="1">
                <a:solidFill>
                  <a:srgbClr val="FF0000"/>
                </a:solidFill>
                <a:latin typeface="Consolas" pitchFamily="49" charset="0"/>
              </a:rPr>
              <a:t>sapply</a:t>
            </a:r>
            <a:r>
              <a:rPr lang="en-GB" sz="1200" dirty="0">
                <a:solidFill>
                  <a:srgbClr val="FF0000"/>
                </a:solidFill>
                <a:latin typeface="Consolas" pitchFamily="49" charset="0"/>
              </a:rPr>
              <a:t>(contents(mogene10sttranscriptclusterSYMBOL), paste, collapse=", "),</a:t>
            </a:r>
          </a:p>
          <a:p>
            <a:r>
              <a:rPr lang="en-GB" sz="1200" dirty="0">
                <a:solidFill>
                  <a:srgbClr val="FF0000"/>
                </a:solidFill>
                <a:latin typeface="Consolas" pitchFamily="49" charset="0"/>
              </a:rPr>
              <a:t>                    DESC=</a:t>
            </a:r>
            <a:r>
              <a:rPr lang="en-GB" sz="1200" dirty="0" err="1">
                <a:solidFill>
                  <a:srgbClr val="FF0000"/>
                </a:solidFill>
                <a:latin typeface="Consolas" pitchFamily="49" charset="0"/>
              </a:rPr>
              <a:t>sapply</a:t>
            </a:r>
            <a:r>
              <a:rPr lang="en-GB" sz="1200" dirty="0">
                <a:solidFill>
                  <a:srgbClr val="FF0000"/>
                </a:solidFill>
                <a:latin typeface="Consolas" pitchFamily="49" charset="0"/>
              </a:rPr>
              <a:t>(contents(mogene10sttranscriptclusterGENENAME), paste, collapse=", "))</a:t>
            </a:r>
          </a:p>
          <a:p>
            <a:r>
              <a:rPr lang="en-GB" sz="1200" dirty="0" err="1">
                <a:solidFill>
                  <a:srgbClr val="FF0000"/>
                </a:solidFill>
                <a:latin typeface="Consolas" pitchFamily="49" charset="0"/>
              </a:rPr>
              <a:t>Annot</a:t>
            </a:r>
            <a:r>
              <a:rPr lang="en-GB" sz="1200" dirty="0">
                <a:solidFill>
                  <a:srgbClr val="FF0000"/>
                </a:solidFill>
                <a:latin typeface="Consolas" pitchFamily="49" charset="0"/>
              </a:rPr>
              <a:t>&lt;-</a:t>
            </a:r>
            <a:r>
              <a:rPr lang="en-GB" sz="1200" dirty="0" err="1">
                <a:solidFill>
                  <a:srgbClr val="FF0000"/>
                </a:solidFill>
                <a:latin typeface="Consolas" pitchFamily="49" charset="0"/>
              </a:rPr>
              <a:t>Annot</a:t>
            </a:r>
            <a:r>
              <a:rPr lang="en-GB" sz="1200" dirty="0">
                <a:solidFill>
                  <a:srgbClr val="FF0000"/>
                </a:solidFill>
                <a:latin typeface="Consolas" pitchFamily="49" charset="0"/>
              </a:rPr>
              <a:t>[!</a:t>
            </a:r>
            <a:r>
              <a:rPr lang="en-GB" sz="1200" dirty="0" err="1">
                <a:solidFill>
                  <a:srgbClr val="FF0000"/>
                </a:solidFill>
                <a:latin typeface="Consolas" pitchFamily="49" charset="0"/>
              </a:rPr>
              <a:t>Annot$SYMBOL</a:t>
            </a:r>
            <a:r>
              <a:rPr lang="en-GB" sz="1200" dirty="0">
                <a:solidFill>
                  <a:srgbClr val="FF0000"/>
                </a:solidFill>
                <a:latin typeface="Consolas" pitchFamily="49" charset="0"/>
              </a:rPr>
              <a:t>=="NA",]</a:t>
            </a:r>
          </a:p>
          <a:p>
            <a:r>
              <a:rPr lang="en-GB" sz="1200" dirty="0" err="1">
                <a:solidFill>
                  <a:srgbClr val="FF0000"/>
                </a:solidFill>
                <a:latin typeface="Consolas" pitchFamily="49" charset="0"/>
              </a:rPr>
              <a:t>Annot</a:t>
            </a:r>
            <a:r>
              <a:rPr lang="en-GB" sz="1200" dirty="0">
                <a:solidFill>
                  <a:srgbClr val="FF0000"/>
                </a:solidFill>
                <a:latin typeface="Consolas" pitchFamily="49" charset="0"/>
              </a:rPr>
              <a:t>&lt;-</a:t>
            </a:r>
            <a:r>
              <a:rPr lang="en-GB" sz="1200" dirty="0" err="1">
                <a:solidFill>
                  <a:srgbClr val="FF0000"/>
                </a:solidFill>
                <a:latin typeface="Consolas" pitchFamily="49" charset="0"/>
              </a:rPr>
              <a:t>Annot</a:t>
            </a:r>
            <a:r>
              <a:rPr lang="en-GB" sz="1200" dirty="0">
                <a:solidFill>
                  <a:srgbClr val="FF0000"/>
                </a:solidFill>
                <a:latin typeface="Consolas" pitchFamily="49" charset="0"/>
              </a:rPr>
              <a:t>[!</a:t>
            </a:r>
            <a:r>
              <a:rPr lang="en-GB" sz="1200" dirty="0" err="1">
                <a:solidFill>
                  <a:srgbClr val="FF0000"/>
                </a:solidFill>
                <a:latin typeface="Consolas" pitchFamily="49" charset="0"/>
              </a:rPr>
              <a:t>Annot$DESC</a:t>
            </a:r>
            <a:r>
              <a:rPr lang="en-GB" sz="1200" dirty="0">
                <a:solidFill>
                  <a:srgbClr val="FF0000"/>
                </a:solidFill>
                <a:latin typeface="Consolas" pitchFamily="49" charset="0"/>
              </a:rPr>
              <a:t>=="NA",]</a:t>
            </a:r>
          </a:p>
          <a:p>
            <a:r>
              <a:rPr lang="en-GB" sz="1200" dirty="0">
                <a:solidFill>
                  <a:srgbClr val="FF0000"/>
                </a:solidFill>
                <a:latin typeface="Consolas" pitchFamily="49" charset="0"/>
              </a:rPr>
              <a:t>head(</a:t>
            </a:r>
            <a:r>
              <a:rPr lang="en-GB" sz="1200" dirty="0" err="1">
                <a:solidFill>
                  <a:srgbClr val="FF0000"/>
                </a:solidFill>
                <a:latin typeface="Consolas" pitchFamily="49" charset="0"/>
              </a:rPr>
              <a:t>Annot</a:t>
            </a:r>
            <a:r>
              <a:rPr lang="en-GB" sz="1200" dirty="0">
                <a:solidFill>
                  <a:srgbClr val="FF0000"/>
                </a:solidFill>
                <a:latin typeface="Consolas" pitchFamily="49" charset="0"/>
              </a:rPr>
              <a:t>)</a:t>
            </a:r>
          </a:p>
          <a:p>
            <a:endParaRPr lang="en-GB" sz="1200" dirty="0">
              <a:solidFill>
                <a:srgbClr val="FF0000"/>
              </a:solidFill>
              <a:latin typeface="Consolas" pitchFamily="49" charset="0"/>
            </a:endParaRPr>
          </a:p>
          <a:p>
            <a:r>
              <a:rPr lang="en-GB" sz="1200" dirty="0" err="1">
                <a:solidFill>
                  <a:srgbClr val="FF0000"/>
                </a:solidFill>
                <a:latin typeface="Consolas" pitchFamily="49" charset="0"/>
              </a:rPr>
              <a:t>anotaGenes</a:t>
            </a:r>
            <a:r>
              <a:rPr lang="en-GB" sz="1200" dirty="0">
                <a:solidFill>
                  <a:srgbClr val="FF0000"/>
                </a:solidFill>
                <a:latin typeface="Consolas" pitchFamily="49" charset="0"/>
              </a:rPr>
              <a:t> &lt;- merge(</a:t>
            </a:r>
            <a:r>
              <a:rPr lang="en-GB" sz="1200" dirty="0" err="1">
                <a:solidFill>
                  <a:srgbClr val="FF0000"/>
                </a:solidFill>
                <a:latin typeface="Consolas" pitchFamily="49" charset="0"/>
              </a:rPr>
              <a:t>Annot,all_anota</a:t>
            </a:r>
            <a:r>
              <a:rPr lang="en-GB" sz="1200" dirty="0">
                <a:solidFill>
                  <a:srgbClr val="FF0000"/>
                </a:solidFill>
                <a:latin typeface="Consolas" pitchFamily="49" charset="0"/>
              </a:rPr>
              <a:t>, </a:t>
            </a:r>
            <a:r>
              <a:rPr lang="en-GB" sz="1200" dirty="0" err="1">
                <a:solidFill>
                  <a:srgbClr val="FF0000"/>
                </a:solidFill>
                <a:latin typeface="Consolas" pitchFamily="49" charset="0"/>
              </a:rPr>
              <a:t>by.x</a:t>
            </a:r>
            <a:r>
              <a:rPr lang="en-GB" sz="1200" dirty="0">
                <a:solidFill>
                  <a:srgbClr val="FF0000"/>
                </a:solidFill>
                <a:latin typeface="Consolas" pitchFamily="49" charset="0"/>
              </a:rPr>
              <a:t>=0,by.y=0)</a:t>
            </a:r>
          </a:p>
          <a:p>
            <a:r>
              <a:rPr lang="en-GB" sz="1200" dirty="0">
                <a:solidFill>
                  <a:srgbClr val="FF0000"/>
                </a:solidFill>
                <a:latin typeface="Consolas" pitchFamily="49" charset="0"/>
              </a:rPr>
              <a:t>head(</a:t>
            </a:r>
            <a:r>
              <a:rPr lang="en-GB" sz="1200" dirty="0" err="1">
                <a:solidFill>
                  <a:srgbClr val="FF0000"/>
                </a:solidFill>
                <a:latin typeface="Consolas" pitchFamily="49" charset="0"/>
              </a:rPr>
              <a:t>anotaGenes</a:t>
            </a:r>
            <a:r>
              <a:rPr lang="en-GB" sz="1200" dirty="0">
                <a:solidFill>
                  <a:srgbClr val="FF0000"/>
                </a:solidFill>
                <a:latin typeface="Consolas" pitchFamily="49" charset="0"/>
              </a:rPr>
              <a:t>)</a:t>
            </a:r>
          </a:p>
          <a:p>
            <a:r>
              <a:rPr lang="en-GB" sz="1200" dirty="0" err="1">
                <a:solidFill>
                  <a:srgbClr val="FF0000"/>
                </a:solidFill>
                <a:latin typeface="Consolas" pitchFamily="49" charset="0"/>
              </a:rPr>
              <a:t>write.table</a:t>
            </a:r>
            <a:r>
              <a:rPr lang="en-GB" sz="1200" dirty="0">
                <a:solidFill>
                  <a:srgbClr val="FF0000"/>
                </a:solidFill>
                <a:latin typeface="Consolas" pitchFamily="49" charset="0"/>
              </a:rPr>
              <a:t>(</a:t>
            </a:r>
            <a:r>
              <a:rPr lang="en-GB" sz="1200" dirty="0" err="1">
                <a:solidFill>
                  <a:srgbClr val="FF0000"/>
                </a:solidFill>
                <a:latin typeface="Consolas" pitchFamily="49" charset="0"/>
              </a:rPr>
              <a:t>anotaGenes</a:t>
            </a:r>
            <a:r>
              <a:rPr lang="en-GB" sz="1200" dirty="0">
                <a:solidFill>
                  <a:srgbClr val="FF0000"/>
                </a:solidFill>
                <a:latin typeface="Consolas" pitchFamily="49" charset="0"/>
              </a:rPr>
              <a:t>, file ="data.ann.txt",</a:t>
            </a:r>
            <a:r>
              <a:rPr lang="en-GB" sz="1200" dirty="0" err="1">
                <a:solidFill>
                  <a:srgbClr val="FF0000"/>
                </a:solidFill>
                <a:latin typeface="Consolas" pitchFamily="49" charset="0"/>
              </a:rPr>
              <a:t>sep</a:t>
            </a:r>
            <a:r>
              <a:rPr lang="en-GB" sz="1200" dirty="0">
                <a:solidFill>
                  <a:srgbClr val="FF0000"/>
                </a:solidFill>
                <a:latin typeface="Consolas" pitchFamily="49" charset="0"/>
              </a:rPr>
              <a:t>="\t")</a:t>
            </a:r>
          </a:p>
          <a:p>
            <a:endParaRPr lang="en-GB" sz="1200" dirty="0">
              <a:solidFill>
                <a:srgbClr val="FF0000"/>
              </a:solidFill>
              <a:latin typeface="Consolas" pitchFamily="49" charset="0"/>
            </a:endParaRPr>
          </a:p>
          <a:p>
            <a:r>
              <a:rPr lang="en-GB" sz="1200" dirty="0" err="1">
                <a:solidFill>
                  <a:srgbClr val="FF0000"/>
                </a:solidFill>
                <a:latin typeface="Consolas" pitchFamily="49" charset="0"/>
              </a:rPr>
              <a:t>rownames</a:t>
            </a:r>
            <a:r>
              <a:rPr lang="en-GB" sz="1200" dirty="0">
                <a:solidFill>
                  <a:srgbClr val="FF0000"/>
                </a:solidFill>
                <a:latin typeface="Consolas" pitchFamily="49" charset="0"/>
              </a:rPr>
              <a:t>(</a:t>
            </a:r>
            <a:r>
              <a:rPr lang="en-GB" sz="1200" dirty="0" err="1">
                <a:solidFill>
                  <a:srgbClr val="FF0000"/>
                </a:solidFill>
                <a:latin typeface="Consolas" pitchFamily="49" charset="0"/>
              </a:rPr>
              <a:t>anotaGenes</a:t>
            </a:r>
            <a:r>
              <a:rPr lang="en-GB" sz="1200" dirty="0">
                <a:solidFill>
                  <a:srgbClr val="FF0000"/>
                </a:solidFill>
                <a:latin typeface="Consolas" pitchFamily="49" charset="0"/>
              </a:rPr>
              <a:t>) &lt;- </a:t>
            </a:r>
            <a:r>
              <a:rPr lang="en-GB" sz="1200" dirty="0" err="1">
                <a:solidFill>
                  <a:srgbClr val="FF0000"/>
                </a:solidFill>
                <a:latin typeface="Consolas" pitchFamily="49" charset="0"/>
              </a:rPr>
              <a:t>anotaGenes</a:t>
            </a:r>
            <a:r>
              <a:rPr lang="en-GB" sz="1200" dirty="0">
                <a:solidFill>
                  <a:srgbClr val="FF0000"/>
                </a:solidFill>
                <a:latin typeface="Consolas" pitchFamily="49" charset="0"/>
              </a:rPr>
              <a:t>[,1]</a:t>
            </a:r>
          </a:p>
          <a:p>
            <a:r>
              <a:rPr lang="en-GB" sz="1200" dirty="0" err="1">
                <a:solidFill>
                  <a:srgbClr val="FF0000"/>
                </a:solidFill>
                <a:latin typeface="Consolas" pitchFamily="49" charset="0"/>
              </a:rPr>
              <a:t>anotaGenes</a:t>
            </a:r>
            <a:r>
              <a:rPr lang="en-GB" sz="1200" dirty="0">
                <a:solidFill>
                  <a:srgbClr val="FF0000"/>
                </a:solidFill>
                <a:latin typeface="Consolas" pitchFamily="49" charset="0"/>
              </a:rPr>
              <a:t> &lt;- </a:t>
            </a:r>
            <a:r>
              <a:rPr lang="en-GB" sz="1200" dirty="0" err="1">
                <a:solidFill>
                  <a:srgbClr val="FF0000"/>
                </a:solidFill>
                <a:latin typeface="Consolas" pitchFamily="49" charset="0"/>
              </a:rPr>
              <a:t>anotaGenes</a:t>
            </a:r>
            <a:r>
              <a:rPr lang="en-GB" sz="1200" dirty="0">
                <a:solidFill>
                  <a:srgbClr val="FF0000"/>
                </a:solidFill>
                <a:latin typeface="Consolas" pitchFamily="49" charset="0"/>
              </a:rPr>
              <a:t>[,-1]</a:t>
            </a:r>
          </a:p>
          <a:p>
            <a:r>
              <a:rPr lang="en-GB" sz="1200" dirty="0" err="1">
                <a:solidFill>
                  <a:srgbClr val="FF0000"/>
                </a:solidFill>
                <a:latin typeface="Consolas" pitchFamily="49" charset="0"/>
              </a:rPr>
              <a:t>anotaGenes.end</a:t>
            </a:r>
            <a:r>
              <a:rPr lang="en-GB" sz="1200" dirty="0">
                <a:solidFill>
                  <a:srgbClr val="FF0000"/>
                </a:solidFill>
                <a:latin typeface="Consolas" pitchFamily="49" charset="0"/>
              </a:rPr>
              <a:t> &lt;- merge(</a:t>
            </a:r>
            <a:r>
              <a:rPr lang="en-GB" sz="1200" dirty="0" err="1">
                <a:solidFill>
                  <a:srgbClr val="FF0000"/>
                </a:solidFill>
                <a:latin typeface="Consolas" pitchFamily="49" charset="0"/>
              </a:rPr>
              <a:t>anotaGenes</a:t>
            </a:r>
            <a:r>
              <a:rPr lang="en-GB" sz="1200" dirty="0">
                <a:solidFill>
                  <a:srgbClr val="FF0000"/>
                </a:solidFill>
                <a:latin typeface="Consolas" pitchFamily="49" charset="0"/>
              </a:rPr>
              <a:t>, </a:t>
            </a:r>
            <a:r>
              <a:rPr lang="en-GB" sz="1200" dirty="0" err="1">
                <a:solidFill>
                  <a:srgbClr val="FF0000"/>
                </a:solidFill>
                <a:latin typeface="Consolas" pitchFamily="49" charset="0"/>
              </a:rPr>
              <a:t>topTab</a:t>
            </a:r>
            <a:r>
              <a:rPr lang="en-GB" sz="1200" dirty="0">
                <a:solidFill>
                  <a:srgbClr val="FF0000"/>
                </a:solidFill>
                <a:latin typeface="Consolas" pitchFamily="49" charset="0"/>
              </a:rPr>
              <a:t>, </a:t>
            </a:r>
            <a:r>
              <a:rPr lang="en-GB" sz="1200" dirty="0" err="1">
                <a:solidFill>
                  <a:srgbClr val="FF0000"/>
                </a:solidFill>
                <a:latin typeface="Consolas" pitchFamily="49" charset="0"/>
              </a:rPr>
              <a:t>by.x</a:t>
            </a:r>
            <a:r>
              <a:rPr lang="en-GB" sz="1200" dirty="0">
                <a:solidFill>
                  <a:srgbClr val="FF0000"/>
                </a:solidFill>
                <a:latin typeface="Consolas" pitchFamily="49" charset="0"/>
              </a:rPr>
              <a:t>=0,by.y=0)</a:t>
            </a:r>
          </a:p>
          <a:p>
            <a:r>
              <a:rPr lang="en-GB" sz="1200" dirty="0">
                <a:solidFill>
                  <a:srgbClr val="FF0000"/>
                </a:solidFill>
                <a:latin typeface="Consolas" pitchFamily="49" charset="0"/>
              </a:rPr>
              <a:t>#</a:t>
            </a:r>
            <a:r>
              <a:rPr lang="en-GB" sz="1200" dirty="0" err="1">
                <a:solidFill>
                  <a:srgbClr val="FF0000"/>
                </a:solidFill>
                <a:latin typeface="Consolas" pitchFamily="49" charset="0"/>
              </a:rPr>
              <a:t>reordenamos</a:t>
            </a:r>
            <a:r>
              <a:rPr lang="en-GB" sz="1200" dirty="0">
                <a:solidFill>
                  <a:srgbClr val="FF0000"/>
                </a:solidFill>
                <a:latin typeface="Consolas" pitchFamily="49" charset="0"/>
              </a:rPr>
              <a:t> </a:t>
            </a:r>
            <a:r>
              <a:rPr lang="en-GB" sz="1200" dirty="0" err="1">
                <a:solidFill>
                  <a:srgbClr val="FF0000"/>
                </a:solidFill>
                <a:latin typeface="Consolas" pitchFamily="49" charset="0"/>
              </a:rPr>
              <a:t>las</a:t>
            </a:r>
            <a:r>
              <a:rPr lang="en-GB" sz="1200" dirty="0">
                <a:solidFill>
                  <a:srgbClr val="FF0000"/>
                </a:solidFill>
                <a:latin typeface="Consolas" pitchFamily="49" charset="0"/>
              </a:rPr>
              <a:t> </a:t>
            </a:r>
            <a:r>
              <a:rPr lang="en-GB" sz="1200" dirty="0" err="1">
                <a:solidFill>
                  <a:srgbClr val="FF0000"/>
                </a:solidFill>
                <a:latin typeface="Consolas" pitchFamily="49" charset="0"/>
              </a:rPr>
              <a:t>columnas</a:t>
            </a:r>
            <a:endParaRPr lang="en-GB" sz="1200" dirty="0">
              <a:solidFill>
                <a:srgbClr val="FF0000"/>
              </a:solidFill>
              <a:latin typeface="Consolas" pitchFamily="49" charset="0"/>
            </a:endParaRPr>
          </a:p>
          <a:p>
            <a:r>
              <a:rPr lang="en-GB" sz="1200" dirty="0" err="1">
                <a:solidFill>
                  <a:srgbClr val="FF0000"/>
                </a:solidFill>
                <a:latin typeface="Consolas" pitchFamily="49" charset="0"/>
              </a:rPr>
              <a:t>topTab.end</a:t>
            </a:r>
            <a:r>
              <a:rPr lang="en-GB" sz="1200" dirty="0">
                <a:solidFill>
                  <a:srgbClr val="FF0000"/>
                </a:solidFill>
                <a:latin typeface="Consolas" pitchFamily="49" charset="0"/>
              </a:rPr>
              <a:t> &lt;- </a:t>
            </a:r>
            <a:r>
              <a:rPr lang="en-GB" sz="1200" dirty="0" err="1">
                <a:solidFill>
                  <a:srgbClr val="FF0000"/>
                </a:solidFill>
                <a:latin typeface="Consolas" pitchFamily="49" charset="0"/>
              </a:rPr>
              <a:t>anotaGenes.end</a:t>
            </a:r>
            <a:r>
              <a:rPr lang="en-GB" sz="1200" dirty="0">
                <a:solidFill>
                  <a:srgbClr val="FF0000"/>
                </a:solidFill>
                <a:latin typeface="Consolas" pitchFamily="49" charset="0"/>
              </a:rPr>
              <a:t>[,c(1:3,12:17,4:11)]</a:t>
            </a:r>
          </a:p>
          <a:p>
            <a:r>
              <a:rPr lang="en-GB" sz="1200" dirty="0" err="1">
                <a:solidFill>
                  <a:srgbClr val="FF0000"/>
                </a:solidFill>
                <a:latin typeface="Consolas" pitchFamily="49" charset="0"/>
              </a:rPr>
              <a:t>topTab.end</a:t>
            </a:r>
            <a:r>
              <a:rPr lang="en-GB" sz="1200" dirty="0">
                <a:solidFill>
                  <a:srgbClr val="FF0000"/>
                </a:solidFill>
                <a:latin typeface="Consolas" pitchFamily="49" charset="0"/>
              </a:rPr>
              <a:t> &lt;- </a:t>
            </a:r>
            <a:r>
              <a:rPr lang="en-GB" sz="1200" dirty="0" err="1">
                <a:solidFill>
                  <a:srgbClr val="FF0000"/>
                </a:solidFill>
                <a:latin typeface="Consolas" pitchFamily="49" charset="0"/>
              </a:rPr>
              <a:t>topTab.end</a:t>
            </a:r>
            <a:r>
              <a:rPr lang="en-GB" sz="1200" dirty="0">
                <a:solidFill>
                  <a:srgbClr val="FF0000"/>
                </a:solidFill>
                <a:latin typeface="Consolas" pitchFamily="49" charset="0"/>
              </a:rPr>
              <a:t>[order(-</a:t>
            </a:r>
            <a:r>
              <a:rPr lang="en-GB" sz="1200" dirty="0" err="1">
                <a:solidFill>
                  <a:srgbClr val="FF0000"/>
                </a:solidFill>
                <a:latin typeface="Consolas" pitchFamily="49" charset="0"/>
              </a:rPr>
              <a:t>topTab.end$B</a:t>
            </a:r>
            <a:r>
              <a:rPr lang="en-GB" sz="1200" dirty="0">
                <a:solidFill>
                  <a:srgbClr val="FF0000"/>
                </a:solidFill>
                <a:latin typeface="Consolas" pitchFamily="49" charset="0"/>
              </a:rPr>
              <a:t>),]</a:t>
            </a:r>
          </a:p>
          <a:p>
            <a:endParaRPr lang="en-GB" sz="1200" dirty="0">
              <a:solidFill>
                <a:srgbClr val="FF0000"/>
              </a:solidFill>
              <a:latin typeface="Consolas" pitchFamily="49" charset="0"/>
            </a:endParaRPr>
          </a:p>
          <a:p>
            <a:r>
              <a:rPr lang="en-GB" sz="1200" dirty="0" err="1">
                <a:solidFill>
                  <a:srgbClr val="FF0000"/>
                </a:solidFill>
                <a:latin typeface="Consolas" pitchFamily="49" charset="0"/>
              </a:rPr>
              <a:t>rownames</a:t>
            </a:r>
            <a:r>
              <a:rPr lang="en-GB" sz="1200" dirty="0">
                <a:solidFill>
                  <a:srgbClr val="FF0000"/>
                </a:solidFill>
                <a:latin typeface="Consolas" pitchFamily="49" charset="0"/>
              </a:rPr>
              <a:t>(</a:t>
            </a:r>
            <a:r>
              <a:rPr lang="en-GB" sz="1200" dirty="0" err="1">
                <a:solidFill>
                  <a:srgbClr val="FF0000"/>
                </a:solidFill>
                <a:latin typeface="Consolas" pitchFamily="49" charset="0"/>
              </a:rPr>
              <a:t>topTab.end</a:t>
            </a:r>
            <a:r>
              <a:rPr lang="en-GB" sz="1200" dirty="0">
                <a:solidFill>
                  <a:srgbClr val="FF0000"/>
                </a:solidFill>
                <a:latin typeface="Consolas" pitchFamily="49" charset="0"/>
              </a:rPr>
              <a:t>) &lt;- </a:t>
            </a:r>
            <a:r>
              <a:rPr lang="en-GB" sz="1200" dirty="0" err="1">
                <a:solidFill>
                  <a:srgbClr val="FF0000"/>
                </a:solidFill>
                <a:latin typeface="Consolas" pitchFamily="49" charset="0"/>
              </a:rPr>
              <a:t>topTab.end</a:t>
            </a:r>
            <a:r>
              <a:rPr lang="en-GB" sz="1200" dirty="0">
                <a:solidFill>
                  <a:srgbClr val="FF0000"/>
                </a:solidFill>
                <a:latin typeface="Consolas" pitchFamily="49" charset="0"/>
              </a:rPr>
              <a:t>[,1]</a:t>
            </a:r>
          </a:p>
          <a:p>
            <a:r>
              <a:rPr lang="en-GB" sz="1200" dirty="0" err="1">
                <a:solidFill>
                  <a:srgbClr val="FF0000"/>
                </a:solidFill>
                <a:latin typeface="Consolas" pitchFamily="49" charset="0"/>
              </a:rPr>
              <a:t>topTab.end</a:t>
            </a:r>
            <a:r>
              <a:rPr lang="en-GB" sz="1200" dirty="0">
                <a:solidFill>
                  <a:srgbClr val="FF0000"/>
                </a:solidFill>
                <a:latin typeface="Consolas" pitchFamily="49" charset="0"/>
              </a:rPr>
              <a:t> &lt;- </a:t>
            </a:r>
            <a:r>
              <a:rPr lang="en-GB" sz="1200" dirty="0" err="1">
                <a:solidFill>
                  <a:srgbClr val="FF0000"/>
                </a:solidFill>
                <a:latin typeface="Consolas" pitchFamily="49" charset="0"/>
              </a:rPr>
              <a:t>topTab.end</a:t>
            </a:r>
            <a:r>
              <a:rPr lang="en-GB" sz="1200" dirty="0">
                <a:solidFill>
                  <a:srgbClr val="FF0000"/>
                </a:solidFill>
                <a:latin typeface="Consolas" pitchFamily="49" charset="0"/>
              </a:rPr>
              <a:t>[, -1]</a:t>
            </a:r>
          </a:p>
          <a:p>
            <a:r>
              <a:rPr lang="en-GB" sz="1200" dirty="0">
                <a:solidFill>
                  <a:srgbClr val="FF0000"/>
                </a:solidFill>
                <a:latin typeface="Consolas" pitchFamily="49" charset="0"/>
              </a:rPr>
              <a:t>write.csv(</a:t>
            </a:r>
            <a:r>
              <a:rPr lang="en-GB" sz="1200" dirty="0" err="1">
                <a:solidFill>
                  <a:srgbClr val="FF0000"/>
                </a:solidFill>
                <a:latin typeface="Consolas" pitchFamily="49" charset="0"/>
              </a:rPr>
              <a:t>topTab.end</a:t>
            </a:r>
            <a:r>
              <a:rPr lang="en-GB" sz="1200" dirty="0">
                <a:solidFill>
                  <a:srgbClr val="FF0000"/>
                </a:solidFill>
                <a:latin typeface="Consolas" pitchFamily="49" charset="0"/>
              </a:rPr>
              <a:t>, file = </a:t>
            </a:r>
            <a:r>
              <a:rPr lang="en-GB" sz="1200" dirty="0" err="1">
                <a:solidFill>
                  <a:srgbClr val="FF0000"/>
                </a:solidFill>
                <a:latin typeface="Consolas" pitchFamily="49" charset="0"/>
              </a:rPr>
              <a:t>file.path</a:t>
            </a:r>
            <a:r>
              <a:rPr lang="en-GB" sz="1200" dirty="0">
                <a:solidFill>
                  <a:srgbClr val="FF0000"/>
                </a:solidFill>
                <a:latin typeface="Consolas" pitchFamily="49" charset="0"/>
              </a:rPr>
              <a:t>(</a:t>
            </a:r>
            <a:r>
              <a:rPr lang="en-GB" sz="1200" dirty="0" err="1">
                <a:solidFill>
                  <a:srgbClr val="FF0000"/>
                </a:solidFill>
                <a:latin typeface="Consolas" pitchFamily="49" charset="0"/>
              </a:rPr>
              <a:t>resultsDir</a:t>
            </a:r>
            <a:r>
              <a:rPr lang="en-GB" sz="1200" dirty="0">
                <a:solidFill>
                  <a:srgbClr val="FF0000"/>
                </a:solidFill>
                <a:latin typeface="Consolas" pitchFamily="49" charset="0"/>
              </a:rPr>
              <a:t>,"TopTable.end.csv"))</a:t>
            </a:r>
          </a:p>
          <a:p>
            <a:endParaRPr lang="en-GB" sz="1200" dirty="0">
              <a:solidFill>
                <a:srgbClr val="FF0000"/>
              </a:solidFill>
              <a:latin typeface="Consolas"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 name="CuadroTexto 1"/>
          <p:cNvSpPr txBox="1"/>
          <p:nvPr/>
        </p:nvSpPr>
        <p:spPr>
          <a:xfrm>
            <a:off x="765509" y="1237723"/>
            <a:ext cx="3456384" cy="461665"/>
          </a:xfrm>
          <a:prstGeom prst="rect">
            <a:avLst/>
          </a:prstGeom>
          <a:noFill/>
        </p:spPr>
        <p:txBody>
          <a:bodyPr wrap="square" rtlCol="0">
            <a:spAutoFit/>
          </a:bodyPr>
          <a:lstStyle/>
          <a:p>
            <a:r>
              <a:rPr lang="es-ES" sz="2400" dirty="0" err="1">
                <a:solidFill>
                  <a:schemeClr val="accent1">
                    <a:lumMod val="60000"/>
                    <a:lumOff val="40000"/>
                  </a:schemeClr>
                </a:solidFill>
              </a:rPr>
              <a:t>Our</a:t>
            </a:r>
            <a:r>
              <a:rPr lang="es-ES" sz="2400" dirty="0">
                <a:solidFill>
                  <a:schemeClr val="accent1">
                    <a:lumMod val="60000"/>
                    <a:lumOff val="40000"/>
                  </a:schemeClr>
                </a:solidFill>
              </a:rPr>
              <a:t> case </a:t>
            </a:r>
            <a:r>
              <a:rPr lang="es-ES" sz="2400" dirty="0" err="1">
                <a:solidFill>
                  <a:schemeClr val="accent1">
                    <a:lumMod val="60000"/>
                    <a:lumOff val="40000"/>
                  </a:schemeClr>
                </a:solidFill>
              </a:rPr>
              <a:t>study</a:t>
            </a:r>
            <a:endParaRPr lang="es-ES" sz="2400" dirty="0">
              <a:solidFill>
                <a:schemeClr val="accent1">
                  <a:lumMod val="60000"/>
                  <a:lumOff val="40000"/>
                </a:schemeClr>
              </a:solidFill>
            </a:endParaRPr>
          </a:p>
        </p:txBody>
      </p:sp>
      <p:pic>
        <p:nvPicPr>
          <p:cNvPr id="3" name="Imagen 2"/>
          <p:cNvPicPr>
            <a:picLocks noChangeAspect="1"/>
          </p:cNvPicPr>
          <p:nvPr/>
        </p:nvPicPr>
        <p:blipFill>
          <a:blip r:embed="rId2"/>
          <a:stretch>
            <a:fillRect/>
          </a:stretch>
        </p:blipFill>
        <p:spPr>
          <a:xfrm>
            <a:off x="5601072" y="1710100"/>
            <a:ext cx="3456384" cy="4474784"/>
          </a:xfrm>
          <a:prstGeom prst="rect">
            <a:avLst/>
          </a:prstGeom>
        </p:spPr>
      </p:pic>
      <p:sp>
        <p:nvSpPr>
          <p:cNvPr id="4" name="Rectángulo redondeado 3"/>
          <p:cNvSpPr/>
          <p:nvPr/>
        </p:nvSpPr>
        <p:spPr>
          <a:xfrm>
            <a:off x="5529064" y="1710100"/>
            <a:ext cx="648072" cy="45992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derecha 5"/>
          <p:cNvSpPr/>
          <p:nvPr/>
        </p:nvSpPr>
        <p:spPr>
          <a:xfrm>
            <a:off x="3728864" y="3429000"/>
            <a:ext cx="165618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920552" y="2967335"/>
            <a:ext cx="2808312" cy="923330"/>
          </a:xfrm>
          <a:prstGeom prst="rect">
            <a:avLst/>
          </a:prstGeom>
          <a:noFill/>
        </p:spPr>
        <p:txBody>
          <a:bodyPr wrap="square" rtlCol="0">
            <a:spAutoFit/>
          </a:bodyPr>
          <a:lstStyle/>
          <a:p>
            <a:r>
              <a:rPr lang="es-ES" dirty="0" err="1">
                <a:solidFill>
                  <a:schemeClr val="bg1">
                    <a:lumMod val="50000"/>
                  </a:schemeClr>
                </a:solidFill>
              </a:rPr>
              <a:t>Affy</a:t>
            </a:r>
            <a:r>
              <a:rPr lang="es-ES" dirty="0">
                <a:solidFill>
                  <a:schemeClr val="bg1">
                    <a:lumMod val="50000"/>
                  </a:schemeClr>
                </a:solidFill>
              </a:rPr>
              <a:t> </a:t>
            </a:r>
            <a:r>
              <a:rPr lang="es-ES" dirty="0" err="1">
                <a:solidFill>
                  <a:schemeClr val="bg1">
                    <a:lumMod val="50000"/>
                  </a:schemeClr>
                </a:solidFill>
              </a:rPr>
              <a:t>Ids</a:t>
            </a:r>
            <a:r>
              <a:rPr lang="es-ES" dirty="0">
                <a:solidFill>
                  <a:schemeClr val="bg1">
                    <a:lumMod val="50000"/>
                  </a:schemeClr>
                </a:solidFill>
              </a:rPr>
              <a:t> </a:t>
            </a:r>
            <a:r>
              <a:rPr lang="es-ES" dirty="0" err="1">
                <a:solidFill>
                  <a:schemeClr val="bg1">
                    <a:lumMod val="50000"/>
                  </a:schemeClr>
                </a:solidFill>
              </a:rPr>
              <a:t>that</a:t>
            </a:r>
            <a:r>
              <a:rPr lang="es-ES" dirty="0">
                <a:solidFill>
                  <a:schemeClr val="bg1">
                    <a:lumMod val="50000"/>
                  </a:schemeClr>
                </a:solidFill>
              </a:rPr>
              <a:t> </a:t>
            </a:r>
            <a:r>
              <a:rPr lang="es-ES" dirty="0" err="1">
                <a:solidFill>
                  <a:schemeClr val="bg1">
                    <a:lumMod val="50000"/>
                  </a:schemeClr>
                </a:solidFill>
              </a:rPr>
              <a:t>we</a:t>
            </a:r>
            <a:r>
              <a:rPr lang="es-ES" dirty="0">
                <a:solidFill>
                  <a:schemeClr val="bg1">
                    <a:lumMod val="50000"/>
                  </a:schemeClr>
                </a:solidFill>
              </a:rPr>
              <a:t> </a:t>
            </a:r>
            <a:r>
              <a:rPr lang="es-ES" dirty="0" err="1">
                <a:solidFill>
                  <a:schemeClr val="bg1">
                    <a:lumMod val="50000"/>
                  </a:schemeClr>
                </a:solidFill>
              </a:rPr>
              <a:t>may</a:t>
            </a:r>
            <a:r>
              <a:rPr lang="es-ES" dirty="0">
                <a:solidFill>
                  <a:schemeClr val="bg1">
                    <a:lumMod val="50000"/>
                  </a:schemeClr>
                </a:solidFill>
              </a:rPr>
              <a:t> </a:t>
            </a:r>
            <a:r>
              <a:rPr lang="es-ES" dirty="0" err="1">
                <a:solidFill>
                  <a:schemeClr val="bg1">
                    <a:lumMod val="50000"/>
                  </a:schemeClr>
                </a:solidFill>
              </a:rPr>
              <a:t>need</a:t>
            </a:r>
            <a:r>
              <a:rPr lang="es-ES" dirty="0">
                <a:solidFill>
                  <a:schemeClr val="bg1">
                    <a:lumMod val="50000"/>
                  </a:schemeClr>
                </a:solidFill>
              </a:rPr>
              <a:t> to </a:t>
            </a:r>
            <a:r>
              <a:rPr lang="es-ES" dirty="0" err="1">
                <a:solidFill>
                  <a:schemeClr val="bg1">
                    <a:lumMod val="50000"/>
                  </a:schemeClr>
                </a:solidFill>
              </a:rPr>
              <a:t>map</a:t>
            </a:r>
            <a:r>
              <a:rPr lang="es-ES" dirty="0">
                <a:solidFill>
                  <a:schemeClr val="bg1">
                    <a:lumMod val="50000"/>
                  </a:schemeClr>
                </a:solidFill>
              </a:rPr>
              <a:t> to </a:t>
            </a:r>
            <a:r>
              <a:rPr lang="es-ES" dirty="0" err="1">
                <a:solidFill>
                  <a:schemeClr val="bg1">
                    <a:lumMod val="50000"/>
                  </a:schemeClr>
                </a:solidFill>
              </a:rPr>
              <a:t>other</a:t>
            </a:r>
            <a:r>
              <a:rPr lang="es-ES" dirty="0">
                <a:solidFill>
                  <a:schemeClr val="bg1">
                    <a:lumMod val="50000"/>
                  </a:schemeClr>
                </a:solidFill>
              </a:rPr>
              <a:t> (gene </a:t>
            </a:r>
            <a:r>
              <a:rPr lang="es-ES" dirty="0" err="1">
                <a:solidFill>
                  <a:schemeClr val="bg1">
                    <a:lumMod val="50000"/>
                  </a:schemeClr>
                </a:solidFill>
              </a:rPr>
              <a:t>Ids</a:t>
            </a:r>
            <a:r>
              <a:rPr lang="es-ES" dirty="0">
                <a:solidFill>
                  <a:schemeClr val="bg1">
                    <a:lumMod val="50000"/>
                  </a:schemeClr>
                </a:solidFill>
              </a:rPr>
              <a:t>, gene Symbols,…)</a:t>
            </a:r>
          </a:p>
        </p:txBody>
      </p:sp>
    </p:spTree>
    <p:extLst>
      <p:ext uri="{BB962C8B-B14F-4D97-AF65-F5344CB8AC3E}">
        <p14:creationId xmlns:p14="http://schemas.microsoft.com/office/powerpoint/2010/main" val="248996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sp>
        <p:nvSpPr>
          <p:cNvPr id="181" name="180 Flecha abajo"/>
          <p:cNvSpPr/>
          <p:nvPr/>
        </p:nvSpPr>
        <p:spPr>
          <a:xfrm>
            <a:off x="1095348" y="1500174"/>
            <a:ext cx="1071570" cy="378621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dirty="0">
              <a:solidFill>
                <a:schemeClr val="dk1"/>
              </a:solidFill>
            </a:endParaRPr>
          </a:p>
        </p:txBody>
      </p:sp>
      <p:sp>
        <p:nvSpPr>
          <p:cNvPr id="191" name="190 Rectángulo"/>
          <p:cNvSpPr/>
          <p:nvPr/>
        </p:nvSpPr>
        <p:spPr>
          <a:xfrm rot="16200000">
            <a:off x="559089" y="2965127"/>
            <a:ext cx="2156231" cy="369332"/>
          </a:xfrm>
          <a:prstGeom prst="rect">
            <a:avLst/>
          </a:prstGeom>
        </p:spPr>
        <p:txBody>
          <a:bodyPr wrap="none">
            <a:spAutoFit/>
          </a:bodyPr>
          <a:lstStyle/>
          <a:p>
            <a:pPr algn="ctr"/>
            <a:r>
              <a:rPr lang="en-GB" dirty="0"/>
              <a:t>Updated information</a:t>
            </a:r>
          </a:p>
        </p:txBody>
      </p:sp>
      <p:sp>
        <p:nvSpPr>
          <p:cNvPr id="214" name="213 Rectángulo redondeado"/>
          <p:cNvSpPr/>
          <p:nvPr/>
        </p:nvSpPr>
        <p:spPr>
          <a:xfrm>
            <a:off x="3024174" y="1571612"/>
            <a:ext cx="2928958" cy="92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IVT ARRAYS</a:t>
            </a:r>
          </a:p>
        </p:txBody>
      </p:sp>
      <p:sp>
        <p:nvSpPr>
          <p:cNvPr id="215" name="214 Rectángulo redondeado"/>
          <p:cNvSpPr/>
          <p:nvPr/>
        </p:nvSpPr>
        <p:spPr>
          <a:xfrm>
            <a:off x="3024174" y="2714620"/>
            <a:ext cx="2928958" cy="92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GENE/EXON ARRAYS</a:t>
            </a:r>
          </a:p>
        </p:txBody>
      </p:sp>
      <p:sp>
        <p:nvSpPr>
          <p:cNvPr id="226" name="225 Rectángulo redondeado"/>
          <p:cNvSpPr/>
          <p:nvPr/>
        </p:nvSpPr>
        <p:spPr>
          <a:xfrm>
            <a:off x="3024174" y="3786190"/>
            <a:ext cx="2928958" cy="92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TRANSCRIPTOME ARRAYS</a:t>
            </a:r>
          </a:p>
        </p:txBody>
      </p:sp>
      <p:sp>
        <p:nvSpPr>
          <p:cNvPr id="10" name="225 Rectángulo redondeado"/>
          <p:cNvSpPr/>
          <p:nvPr/>
        </p:nvSpPr>
        <p:spPr>
          <a:xfrm>
            <a:off x="3024174" y="5013176"/>
            <a:ext cx="2928958" cy="92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CLARIOM ARRAYS</a:t>
            </a:r>
          </a:p>
        </p:txBody>
      </p:sp>
      <p:sp>
        <p:nvSpPr>
          <p:cNvPr id="11" name="11 CuadroTexto"/>
          <p:cNvSpPr txBox="1"/>
          <p:nvPr/>
        </p:nvSpPr>
        <p:spPr>
          <a:xfrm>
            <a:off x="6537176" y="2426518"/>
            <a:ext cx="2664372" cy="1446550"/>
          </a:xfrm>
          <a:prstGeom prst="rect">
            <a:avLst/>
          </a:prstGeom>
          <a:noFill/>
        </p:spPr>
        <p:txBody>
          <a:bodyPr wrap="square" rtlCol="0">
            <a:spAutoFit/>
          </a:bodyPr>
          <a:lstStyle/>
          <a:p>
            <a:pPr algn="just"/>
            <a:r>
              <a:rPr lang="en-US" sz="2200" b="1" dirty="0">
                <a:solidFill>
                  <a:schemeClr val="bg1">
                    <a:lumMod val="50000"/>
                  </a:schemeClr>
                </a:solidFill>
                <a:latin typeface="+mn-lt"/>
              </a:rPr>
              <a:t>Cost increase with  the amount of information analyzed in the array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3" name="CuadroTexto 2"/>
          <p:cNvSpPr txBox="1"/>
          <p:nvPr/>
        </p:nvSpPr>
        <p:spPr>
          <a:xfrm>
            <a:off x="765508" y="1116570"/>
            <a:ext cx="6347731" cy="461665"/>
          </a:xfrm>
          <a:prstGeom prst="rect">
            <a:avLst/>
          </a:prstGeom>
          <a:noFill/>
        </p:spPr>
        <p:txBody>
          <a:bodyPr wrap="square" rtlCol="0">
            <a:spAutoFit/>
          </a:bodyPr>
          <a:lstStyle/>
          <a:p>
            <a:r>
              <a:rPr lang="es-ES" sz="2400" dirty="0" err="1">
                <a:solidFill>
                  <a:schemeClr val="accent1">
                    <a:lumMod val="60000"/>
                    <a:lumOff val="40000"/>
                  </a:schemeClr>
                </a:solidFill>
              </a:rPr>
              <a:t>Our</a:t>
            </a:r>
            <a:r>
              <a:rPr lang="es-ES" sz="2400" dirty="0">
                <a:solidFill>
                  <a:schemeClr val="accent1">
                    <a:lumMod val="60000"/>
                    <a:lumOff val="40000"/>
                  </a:schemeClr>
                </a:solidFill>
              </a:rPr>
              <a:t> case </a:t>
            </a:r>
            <a:r>
              <a:rPr lang="es-ES" sz="2400" dirty="0" err="1">
                <a:solidFill>
                  <a:schemeClr val="accent1">
                    <a:lumMod val="60000"/>
                    <a:lumOff val="40000"/>
                  </a:schemeClr>
                </a:solidFill>
              </a:rPr>
              <a:t>study</a:t>
            </a:r>
            <a:r>
              <a:rPr lang="es-ES" sz="2400" dirty="0">
                <a:solidFill>
                  <a:schemeClr val="accent1">
                    <a:lumMod val="60000"/>
                    <a:lumOff val="40000"/>
                  </a:schemeClr>
                </a:solidFill>
              </a:rPr>
              <a:t>: </a:t>
            </a:r>
            <a:r>
              <a:rPr lang="es-ES" sz="2400" dirty="0" err="1">
                <a:solidFill>
                  <a:schemeClr val="accent1">
                    <a:lumMod val="60000"/>
                    <a:lumOff val="40000"/>
                  </a:schemeClr>
                </a:solidFill>
              </a:rPr>
              <a:t>List</a:t>
            </a:r>
            <a:r>
              <a:rPr lang="es-ES" sz="2400" dirty="0">
                <a:solidFill>
                  <a:schemeClr val="accent1">
                    <a:lumMod val="60000"/>
                    <a:lumOff val="40000"/>
                  </a:schemeClr>
                </a:solidFill>
              </a:rPr>
              <a:t> </a:t>
            </a:r>
            <a:r>
              <a:rPr lang="es-ES" sz="2400" dirty="0" err="1">
                <a:solidFill>
                  <a:schemeClr val="accent1">
                    <a:lumMod val="60000"/>
                    <a:lumOff val="40000"/>
                  </a:schemeClr>
                </a:solidFill>
              </a:rPr>
              <a:t>with</a:t>
            </a:r>
            <a:r>
              <a:rPr lang="es-ES" sz="2400" dirty="0">
                <a:solidFill>
                  <a:schemeClr val="accent1">
                    <a:lumMod val="60000"/>
                    <a:lumOff val="40000"/>
                  </a:schemeClr>
                </a:solidFill>
              </a:rPr>
              <a:t> genes </a:t>
            </a:r>
            <a:r>
              <a:rPr lang="es-ES" sz="2400" dirty="0" err="1">
                <a:solidFill>
                  <a:schemeClr val="accent1">
                    <a:lumMod val="60000"/>
                    <a:lumOff val="40000"/>
                  </a:schemeClr>
                </a:solidFill>
              </a:rPr>
              <a:t>fold</a:t>
            </a:r>
            <a:r>
              <a:rPr lang="es-ES" sz="2400" dirty="0">
                <a:solidFill>
                  <a:schemeClr val="accent1">
                    <a:lumMod val="60000"/>
                    <a:lumOff val="40000"/>
                  </a:schemeClr>
                </a:solidFill>
              </a:rPr>
              <a:t> </a:t>
            </a:r>
            <a:r>
              <a:rPr lang="es-ES" sz="2400" dirty="0" err="1">
                <a:solidFill>
                  <a:schemeClr val="accent1">
                    <a:lumMod val="60000"/>
                    <a:lumOff val="40000"/>
                  </a:schemeClr>
                </a:solidFill>
              </a:rPr>
              <a:t>change</a:t>
            </a:r>
            <a:r>
              <a:rPr lang="es-ES" sz="2400" dirty="0">
                <a:solidFill>
                  <a:schemeClr val="accent1">
                    <a:lumMod val="60000"/>
                    <a:lumOff val="40000"/>
                  </a:schemeClr>
                </a:solidFill>
              </a:rPr>
              <a:t> &gt; 3</a:t>
            </a:r>
          </a:p>
        </p:txBody>
      </p:sp>
      <p:sp>
        <p:nvSpPr>
          <p:cNvPr id="4" name="CuadroTexto 3"/>
          <p:cNvSpPr txBox="1"/>
          <p:nvPr/>
        </p:nvSpPr>
        <p:spPr>
          <a:xfrm>
            <a:off x="765508" y="1619532"/>
            <a:ext cx="4248472" cy="369332"/>
          </a:xfrm>
          <a:prstGeom prst="rect">
            <a:avLst/>
          </a:prstGeom>
          <a:noFill/>
        </p:spPr>
        <p:txBody>
          <a:bodyPr wrap="square" rtlCol="0">
            <a:spAutoFit/>
          </a:bodyPr>
          <a:lstStyle/>
          <a:p>
            <a:r>
              <a:rPr lang="es-ES" dirty="0">
                <a:solidFill>
                  <a:schemeClr val="bg1">
                    <a:lumMod val="50000"/>
                  </a:schemeClr>
                </a:solidFill>
                <a:hlinkClick r:id="rId2"/>
              </a:rPr>
              <a:t>https://david.ncifcrf.gov/home.jsp</a:t>
            </a:r>
            <a:endParaRPr lang="es-ES" dirty="0">
              <a:solidFill>
                <a:schemeClr val="bg1">
                  <a:lumMod val="50000"/>
                </a:schemeClr>
              </a:solidFill>
            </a:endParaRPr>
          </a:p>
        </p:txBody>
      </p:sp>
      <p:pic>
        <p:nvPicPr>
          <p:cNvPr id="6" name="Imagen 5"/>
          <p:cNvPicPr>
            <a:picLocks noChangeAspect="1"/>
          </p:cNvPicPr>
          <p:nvPr/>
        </p:nvPicPr>
        <p:blipFill>
          <a:blip r:embed="rId3"/>
          <a:stretch>
            <a:fillRect/>
          </a:stretch>
        </p:blipFill>
        <p:spPr>
          <a:xfrm>
            <a:off x="4448944" y="1988864"/>
            <a:ext cx="4219606" cy="4350650"/>
          </a:xfrm>
          <a:prstGeom prst="rect">
            <a:avLst/>
          </a:prstGeom>
        </p:spPr>
      </p:pic>
      <p:sp>
        <p:nvSpPr>
          <p:cNvPr id="7" name="Flecha derecha 6"/>
          <p:cNvSpPr/>
          <p:nvPr/>
        </p:nvSpPr>
        <p:spPr>
          <a:xfrm>
            <a:off x="4016896" y="4653136"/>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64136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1199545" y="1124744"/>
            <a:ext cx="7577361" cy="4744629"/>
          </a:xfrm>
          <a:prstGeom prst="rect">
            <a:avLst/>
          </a:prstGeom>
        </p:spPr>
      </p:pic>
      <p:sp>
        <p:nvSpPr>
          <p:cNvPr id="3" name="Rectángulo 2"/>
          <p:cNvSpPr/>
          <p:nvPr/>
        </p:nvSpPr>
        <p:spPr>
          <a:xfrm>
            <a:off x="1208584" y="2492896"/>
            <a:ext cx="1368152" cy="792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1244384" y="4221088"/>
            <a:ext cx="1692391"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244383" y="5437325"/>
            <a:ext cx="1116329"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63838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358440" y="1124744"/>
            <a:ext cx="9189119" cy="4925112"/>
          </a:xfrm>
          <a:prstGeom prst="rect">
            <a:avLst/>
          </a:prstGeom>
        </p:spPr>
      </p:pic>
      <p:sp>
        <p:nvSpPr>
          <p:cNvPr id="3" name="Flecha derecha 2"/>
          <p:cNvSpPr/>
          <p:nvPr/>
        </p:nvSpPr>
        <p:spPr>
          <a:xfrm rot="16200000">
            <a:off x="7185248" y="458112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24183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3" name="Imagen 2"/>
          <p:cNvPicPr>
            <a:picLocks noChangeAspect="1"/>
          </p:cNvPicPr>
          <p:nvPr/>
        </p:nvPicPr>
        <p:blipFill>
          <a:blip r:embed="rId2"/>
          <a:stretch>
            <a:fillRect/>
          </a:stretch>
        </p:blipFill>
        <p:spPr>
          <a:xfrm>
            <a:off x="704528" y="1268760"/>
            <a:ext cx="2735793" cy="4919893"/>
          </a:xfrm>
          <a:prstGeom prst="rect">
            <a:avLst/>
          </a:prstGeom>
        </p:spPr>
      </p:pic>
      <p:sp>
        <p:nvSpPr>
          <p:cNvPr id="6" name="Flecha derecha 5"/>
          <p:cNvSpPr/>
          <p:nvPr/>
        </p:nvSpPr>
        <p:spPr>
          <a:xfrm rot="10800000">
            <a:off x="2648744" y="3432012"/>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8369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3" name="Imagen 2"/>
          <p:cNvPicPr>
            <a:picLocks noChangeAspect="1"/>
          </p:cNvPicPr>
          <p:nvPr/>
        </p:nvPicPr>
        <p:blipFill>
          <a:blip r:embed="rId2"/>
          <a:stretch>
            <a:fillRect/>
          </a:stretch>
        </p:blipFill>
        <p:spPr>
          <a:xfrm>
            <a:off x="704528" y="1268760"/>
            <a:ext cx="2735793" cy="4919893"/>
          </a:xfrm>
          <a:prstGeom prst="rect">
            <a:avLst/>
          </a:prstGeom>
        </p:spPr>
      </p:pic>
      <p:sp>
        <p:nvSpPr>
          <p:cNvPr id="6" name="Flecha derecha 5"/>
          <p:cNvSpPr/>
          <p:nvPr/>
        </p:nvSpPr>
        <p:spPr>
          <a:xfrm rot="10800000">
            <a:off x="2648744" y="3515694"/>
            <a:ext cx="504056" cy="213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3"/>
          <a:stretch>
            <a:fillRect/>
          </a:stretch>
        </p:blipFill>
        <p:spPr>
          <a:xfrm>
            <a:off x="4664968" y="1550702"/>
            <a:ext cx="4824432" cy="4482701"/>
          </a:xfrm>
          <a:prstGeom prst="rect">
            <a:avLst/>
          </a:prstGeom>
        </p:spPr>
      </p:pic>
      <p:sp>
        <p:nvSpPr>
          <p:cNvPr id="7" name="Flecha derecha 6"/>
          <p:cNvSpPr/>
          <p:nvPr/>
        </p:nvSpPr>
        <p:spPr>
          <a:xfrm>
            <a:off x="4160912" y="1700807"/>
            <a:ext cx="504056" cy="253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derecha 7"/>
          <p:cNvSpPr/>
          <p:nvPr/>
        </p:nvSpPr>
        <p:spPr>
          <a:xfrm rot="5400000">
            <a:off x="8716040" y="1203164"/>
            <a:ext cx="504056" cy="253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75422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536273" y="1077772"/>
            <a:ext cx="8568952" cy="4882405"/>
          </a:xfrm>
          <a:prstGeom prst="rect">
            <a:avLst/>
          </a:prstGeom>
        </p:spPr>
      </p:pic>
      <p:sp>
        <p:nvSpPr>
          <p:cNvPr id="3" name="Rectángulo 2"/>
          <p:cNvSpPr/>
          <p:nvPr/>
        </p:nvSpPr>
        <p:spPr>
          <a:xfrm>
            <a:off x="2864768" y="3717032"/>
            <a:ext cx="230425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64449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795314" y="1298444"/>
            <a:ext cx="8315372" cy="4261111"/>
          </a:xfrm>
          <a:prstGeom prst="rect">
            <a:avLst/>
          </a:prstGeom>
        </p:spPr>
      </p:pic>
    </p:spTree>
    <p:extLst>
      <p:ext uri="{BB962C8B-B14F-4D97-AF65-F5344CB8AC3E}">
        <p14:creationId xmlns:p14="http://schemas.microsoft.com/office/powerpoint/2010/main" val="3034901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654" y="571480"/>
            <a:ext cx="4654095" cy="506292"/>
          </a:xfrm>
          <a:prstGeom prst="rect">
            <a:avLst/>
          </a:prstGeom>
        </p:spPr>
        <p:txBody>
          <a:bodyPr wrap="none">
            <a:spAutoFit/>
          </a:bodyPr>
          <a:lstStyle/>
          <a:p>
            <a:pPr marL="457200" indent="-457200">
              <a:lnSpc>
                <a:spcPct val="150000"/>
              </a:lnSpc>
              <a:buFont typeface="+mj-lt"/>
              <a:buAutoNum type="arabicPeriod" startAt="3"/>
            </a:pPr>
            <a:r>
              <a:rPr lang="en-GB" sz="2000" b="1" dirty="0">
                <a:solidFill>
                  <a:schemeClr val="accent1"/>
                </a:solidFill>
                <a:latin typeface="Calibri" pitchFamily="34" charset="0"/>
                <a:ea typeface="ＭＳ Ｐゴシック" pitchFamily="34" charset="-128"/>
              </a:rPr>
              <a:t>Introduction to Biological Significance</a:t>
            </a:r>
            <a:endParaRPr lang="en-GB" sz="2000" b="1" u="sng" dirty="0">
              <a:solidFill>
                <a:schemeClr val="accent1"/>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2" name="Imagen 1"/>
          <p:cNvPicPr>
            <a:picLocks noChangeAspect="1"/>
          </p:cNvPicPr>
          <p:nvPr/>
        </p:nvPicPr>
        <p:blipFill>
          <a:blip r:embed="rId2"/>
          <a:stretch>
            <a:fillRect/>
          </a:stretch>
        </p:blipFill>
        <p:spPr>
          <a:xfrm>
            <a:off x="1334950" y="1196752"/>
            <a:ext cx="6971597" cy="5112568"/>
          </a:xfrm>
          <a:prstGeom prst="rect">
            <a:avLst/>
          </a:prstGeom>
        </p:spPr>
      </p:pic>
    </p:spTree>
    <p:extLst>
      <p:ext uri="{BB962C8B-B14F-4D97-AF65-F5344CB8AC3E}">
        <p14:creationId xmlns:p14="http://schemas.microsoft.com/office/powerpoint/2010/main" val="126610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idx="11"/>
          </p:nvPr>
        </p:nvSpPr>
        <p:spPr/>
        <p:txBody>
          <a:bodyPr/>
          <a:lstStyle/>
          <a:p>
            <a:pPr>
              <a:defRPr/>
            </a:pPr>
            <a:fld id="{AA6F6F6A-FC1C-453E-B107-13348FA05A84}" type="slidenum">
              <a:rPr lang="es-ES" smtClean="0"/>
              <a:pPr>
                <a:defRPr/>
              </a:pPr>
              <a:t>9</a:t>
            </a:fld>
            <a:endParaRPr lang="es-ES"/>
          </a:p>
        </p:txBody>
      </p:sp>
      <p:pic>
        <p:nvPicPr>
          <p:cNvPr id="5124" name="Picture 4" descr="http://www.tolpa.com/images/infographics/info6.gif"/>
          <p:cNvPicPr>
            <a:picLocks noChangeAspect="1" noChangeArrowheads="1"/>
          </p:cNvPicPr>
          <p:nvPr/>
        </p:nvPicPr>
        <p:blipFill>
          <a:blip r:embed="rId3" cstate="print"/>
          <a:srcRect t="45923"/>
          <a:stretch>
            <a:fillRect/>
          </a:stretch>
        </p:blipFill>
        <p:spPr bwMode="auto">
          <a:xfrm>
            <a:off x="4160912" y="836712"/>
            <a:ext cx="5077025" cy="3096344"/>
          </a:xfrm>
          <a:prstGeom prst="rect">
            <a:avLst/>
          </a:prstGeom>
          <a:noFill/>
        </p:spPr>
      </p:pic>
      <p:sp>
        <p:nvSpPr>
          <p:cNvPr id="6" name="5 CuadroTexto"/>
          <p:cNvSpPr txBox="1"/>
          <p:nvPr/>
        </p:nvSpPr>
        <p:spPr>
          <a:xfrm>
            <a:off x="6601893" y="4702397"/>
            <a:ext cx="3150635" cy="584775"/>
          </a:xfrm>
          <a:prstGeom prst="rect">
            <a:avLst/>
          </a:prstGeom>
          <a:noFill/>
        </p:spPr>
        <p:txBody>
          <a:bodyPr wrap="square" rtlCol="0">
            <a:spAutoFit/>
          </a:bodyPr>
          <a:lstStyle/>
          <a:p>
            <a:r>
              <a:rPr lang="ca-ES" sz="1600" u="none" dirty="0"/>
              <a:t>The </a:t>
            </a:r>
            <a:r>
              <a:rPr lang="ca-ES" sz="1600" u="none" dirty="0" err="1"/>
              <a:t>sample</a:t>
            </a:r>
            <a:r>
              <a:rPr lang="ca-ES" sz="1600" u="none" dirty="0"/>
              <a:t> is </a:t>
            </a:r>
            <a:r>
              <a:rPr lang="ca-ES" sz="1600" u="none" dirty="0" err="1"/>
              <a:t>stained</a:t>
            </a:r>
            <a:r>
              <a:rPr lang="ca-ES" sz="1600" u="none" dirty="0"/>
              <a:t> </a:t>
            </a:r>
            <a:r>
              <a:rPr lang="ca-ES" sz="1600" u="none" dirty="0" err="1"/>
              <a:t>with</a:t>
            </a:r>
            <a:r>
              <a:rPr lang="ca-ES" sz="1600" u="none" dirty="0"/>
              <a:t> </a:t>
            </a:r>
            <a:r>
              <a:rPr lang="ca-ES" sz="1600" b="1" u="none" dirty="0" err="1"/>
              <a:t>one</a:t>
            </a:r>
            <a:r>
              <a:rPr lang="ca-ES" sz="1600" b="1" u="none" dirty="0"/>
              <a:t> </a:t>
            </a:r>
            <a:r>
              <a:rPr lang="ca-ES" sz="1600" b="1" u="none" dirty="0" err="1"/>
              <a:t>dye</a:t>
            </a:r>
            <a:r>
              <a:rPr lang="ca-ES" sz="1600" b="1" u="none" dirty="0"/>
              <a:t> </a:t>
            </a:r>
          </a:p>
          <a:p>
            <a:r>
              <a:rPr lang="ca-ES" sz="1600" b="1" u="none" dirty="0"/>
              <a:t>(</a:t>
            </a:r>
            <a:r>
              <a:rPr lang="ca-ES" sz="1600" b="1" u="none" dirty="0" err="1"/>
              <a:t>absolute</a:t>
            </a:r>
            <a:r>
              <a:rPr lang="ca-ES" sz="1600" b="1" u="none" dirty="0"/>
              <a:t> </a:t>
            </a:r>
            <a:r>
              <a:rPr lang="ca-ES" sz="1600" b="1" u="none" dirty="0" err="1"/>
              <a:t>fluorescence</a:t>
            </a:r>
            <a:r>
              <a:rPr lang="ca-ES" sz="1600" b="1" u="none" dirty="0"/>
              <a:t> </a:t>
            </a:r>
            <a:r>
              <a:rPr lang="ca-ES" sz="1600" b="1" u="none" dirty="0" err="1"/>
              <a:t>measure</a:t>
            </a:r>
            <a:r>
              <a:rPr lang="ca-ES" sz="1600" b="1" u="none" dirty="0"/>
              <a:t>)</a:t>
            </a:r>
            <a:endParaRPr lang="ca-ES" sz="1600" b="1" dirty="0"/>
          </a:p>
        </p:txBody>
      </p:sp>
      <p:pic>
        <p:nvPicPr>
          <p:cNvPr id="5126" name="Picture 6" descr="http://www.utoledo.edu/med/depts/bioinfo/images/Affymetrix_GeneChip_image.JPG"/>
          <p:cNvPicPr>
            <a:picLocks noChangeAspect="1" noChangeArrowheads="1"/>
          </p:cNvPicPr>
          <p:nvPr/>
        </p:nvPicPr>
        <p:blipFill>
          <a:blip r:embed="rId4" cstate="print"/>
          <a:srcRect l="1181" t="3408" r="15020" b="27351"/>
          <a:stretch>
            <a:fillRect/>
          </a:stretch>
        </p:blipFill>
        <p:spPr bwMode="auto">
          <a:xfrm>
            <a:off x="2216696" y="4564561"/>
            <a:ext cx="3528392" cy="1888775"/>
          </a:xfrm>
          <a:prstGeom prst="rect">
            <a:avLst/>
          </a:prstGeom>
          <a:noFill/>
          <a:ln>
            <a:solidFill>
              <a:srgbClr val="993489"/>
            </a:solidFill>
          </a:ln>
        </p:spPr>
      </p:pic>
      <p:pic>
        <p:nvPicPr>
          <p:cNvPr id="10" name="Picture 4" descr="http://www.clker.com/cliparts/d/5/b/2/1195432651236937346eppendorf_opened__carlos_01.svg.hi.png"/>
          <p:cNvPicPr>
            <a:picLocks noChangeAspect="1" noChangeArrowheads="1"/>
          </p:cNvPicPr>
          <p:nvPr/>
        </p:nvPicPr>
        <p:blipFill>
          <a:blip r:embed="rId5" cstate="print"/>
          <a:srcRect/>
          <a:stretch>
            <a:fillRect/>
          </a:stretch>
        </p:blipFill>
        <p:spPr bwMode="auto">
          <a:xfrm flipH="1">
            <a:off x="877317" y="1109029"/>
            <a:ext cx="422920" cy="708451"/>
          </a:xfrm>
          <a:prstGeom prst="rect">
            <a:avLst/>
          </a:prstGeom>
          <a:noFill/>
        </p:spPr>
      </p:pic>
      <p:pic>
        <p:nvPicPr>
          <p:cNvPr id="11" name="Picture 8" descr="http://www.affymetrix.com/fa/images/gene_profile_array_large.jpg"/>
          <p:cNvPicPr>
            <a:picLocks noChangeAspect="1" noChangeArrowheads="1"/>
          </p:cNvPicPr>
          <p:nvPr/>
        </p:nvPicPr>
        <p:blipFill>
          <a:blip r:embed="rId6" cstate="print"/>
          <a:srcRect l="20790" t="6885" r="20621" b="21509"/>
          <a:stretch>
            <a:fillRect/>
          </a:stretch>
        </p:blipFill>
        <p:spPr bwMode="auto">
          <a:xfrm>
            <a:off x="683698" y="2189149"/>
            <a:ext cx="535767" cy="898705"/>
          </a:xfrm>
          <a:prstGeom prst="rect">
            <a:avLst/>
          </a:prstGeom>
          <a:noFill/>
        </p:spPr>
      </p:pic>
      <p:pic>
        <p:nvPicPr>
          <p:cNvPr id="12" name="Picture 4" descr="http://www.clker.com/cliparts/d/5/b/2/1195432651236937346eppendorf_opened__carlos_01.svg.hi.png"/>
          <p:cNvPicPr>
            <a:picLocks noChangeAspect="1" noChangeArrowheads="1"/>
          </p:cNvPicPr>
          <p:nvPr/>
        </p:nvPicPr>
        <p:blipFill>
          <a:blip r:embed="rId5" cstate="print"/>
          <a:srcRect/>
          <a:stretch>
            <a:fillRect/>
          </a:stretch>
        </p:blipFill>
        <p:spPr bwMode="auto">
          <a:xfrm flipH="1">
            <a:off x="1717199" y="1109029"/>
            <a:ext cx="422920" cy="708451"/>
          </a:xfrm>
          <a:prstGeom prst="rect">
            <a:avLst/>
          </a:prstGeom>
          <a:noFill/>
        </p:spPr>
      </p:pic>
      <p:pic>
        <p:nvPicPr>
          <p:cNvPr id="13" name="Picture 8" descr="http://www.affymetrix.com/fa/images/gene_profile_array_large.jpg"/>
          <p:cNvPicPr>
            <a:picLocks noChangeAspect="1" noChangeArrowheads="1"/>
          </p:cNvPicPr>
          <p:nvPr/>
        </p:nvPicPr>
        <p:blipFill>
          <a:blip r:embed="rId6" cstate="print"/>
          <a:srcRect l="20790" t="6885" r="20621" b="21509"/>
          <a:stretch>
            <a:fillRect/>
          </a:stretch>
        </p:blipFill>
        <p:spPr bwMode="auto">
          <a:xfrm>
            <a:off x="1614045" y="2189149"/>
            <a:ext cx="535767" cy="898705"/>
          </a:xfrm>
          <a:prstGeom prst="rect">
            <a:avLst/>
          </a:prstGeom>
          <a:noFill/>
        </p:spPr>
      </p:pic>
      <p:pic>
        <p:nvPicPr>
          <p:cNvPr id="14" name="Picture 4" descr="http://www.clker.com/cliparts/d/5/b/2/1195432651236937346eppendorf_opened__carlos_01.svg.hi.png"/>
          <p:cNvPicPr>
            <a:picLocks noChangeAspect="1" noChangeArrowheads="1"/>
          </p:cNvPicPr>
          <p:nvPr/>
        </p:nvPicPr>
        <p:blipFill>
          <a:blip r:embed="rId5" cstate="print"/>
          <a:srcRect/>
          <a:stretch>
            <a:fillRect/>
          </a:stretch>
        </p:blipFill>
        <p:spPr bwMode="auto">
          <a:xfrm flipH="1">
            <a:off x="2618209" y="1109029"/>
            <a:ext cx="422920" cy="708451"/>
          </a:xfrm>
          <a:prstGeom prst="rect">
            <a:avLst/>
          </a:prstGeom>
          <a:noFill/>
        </p:spPr>
      </p:pic>
      <p:pic>
        <p:nvPicPr>
          <p:cNvPr id="15" name="Picture 8" descr="http://www.affymetrix.com/fa/images/gene_profile_array_large.jpg"/>
          <p:cNvPicPr>
            <a:picLocks noChangeAspect="1" noChangeArrowheads="1"/>
          </p:cNvPicPr>
          <p:nvPr/>
        </p:nvPicPr>
        <p:blipFill>
          <a:blip r:embed="rId6" cstate="print"/>
          <a:srcRect l="20790" t="6885" r="20621" b="21509"/>
          <a:stretch>
            <a:fillRect/>
          </a:stretch>
        </p:blipFill>
        <p:spPr bwMode="auto">
          <a:xfrm>
            <a:off x="2451555" y="2189149"/>
            <a:ext cx="535767" cy="898705"/>
          </a:xfrm>
          <a:prstGeom prst="rect">
            <a:avLst/>
          </a:prstGeom>
          <a:noFill/>
        </p:spPr>
      </p:pic>
      <p:sp>
        <p:nvSpPr>
          <p:cNvPr id="16" name="15 CuadroTexto"/>
          <p:cNvSpPr txBox="1"/>
          <p:nvPr/>
        </p:nvSpPr>
        <p:spPr>
          <a:xfrm>
            <a:off x="786862" y="953433"/>
            <a:ext cx="341760" cy="369332"/>
          </a:xfrm>
          <a:prstGeom prst="rect">
            <a:avLst/>
          </a:prstGeom>
          <a:noFill/>
        </p:spPr>
        <p:txBody>
          <a:bodyPr wrap="none" rtlCol="0">
            <a:spAutoFit/>
          </a:bodyPr>
          <a:lstStyle/>
          <a:p>
            <a:r>
              <a:rPr lang="ca-ES" dirty="0"/>
              <a:t>A</a:t>
            </a:r>
          </a:p>
        </p:txBody>
      </p:sp>
      <p:sp>
        <p:nvSpPr>
          <p:cNvPr id="17" name="16 CuadroTexto"/>
          <p:cNvSpPr txBox="1"/>
          <p:nvPr/>
        </p:nvSpPr>
        <p:spPr>
          <a:xfrm>
            <a:off x="1645594" y="953433"/>
            <a:ext cx="341760" cy="369332"/>
          </a:xfrm>
          <a:prstGeom prst="rect">
            <a:avLst/>
          </a:prstGeom>
          <a:noFill/>
        </p:spPr>
        <p:txBody>
          <a:bodyPr wrap="none" rtlCol="0">
            <a:spAutoFit/>
          </a:bodyPr>
          <a:lstStyle/>
          <a:p>
            <a:r>
              <a:rPr lang="ca-ES" dirty="0"/>
              <a:t>B</a:t>
            </a:r>
          </a:p>
        </p:txBody>
      </p:sp>
      <p:sp>
        <p:nvSpPr>
          <p:cNvPr id="18" name="17 CuadroTexto"/>
          <p:cNvSpPr txBox="1"/>
          <p:nvPr/>
        </p:nvSpPr>
        <p:spPr>
          <a:xfrm>
            <a:off x="2552314" y="953433"/>
            <a:ext cx="346570" cy="369332"/>
          </a:xfrm>
          <a:prstGeom prst="rect">
            <a:avLst/>
          </a:prstGeom>
          <a:noFill/>
        </p:spPr>
        <p:txBody>
          <a:bodyPr wrap="none" rtlCol="0">
            <a:spAutoFit/>
          </a:bodyPr>
          <a:lstStyle/>
          <a:p>
            <a:r>
              <a:rPr lang="ca-ES" dirty="0"/>
              <a:t>C</a:t>
            </a:r>
          </a:p>
        </p:txBody>
      </p:sp>
      <p:sp>
        <p:nvSpPr>
          <p:cNvPr id="19" name="18 Flecha derecha"/>
          <p:cNvSpPr/>
          <p:nvPr/>
        </p:nvSpPr>
        <p:spPr>
          <a:xfrm>
            <a:off x="3322089" y="1890600"/>
            <a:ext cx="504056" cy="332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19 Flecha doblada"/>
          <p:cNvSpPr/>
          <p:nvPr/>
        </p:nvSpPr>
        <p:spPr>
          <a:xfrm rot="10800000">
            <a:off x="5817096" y="4221088"/>
            <a:ext cx="720080" cy="12241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1" name="20 CuadroTexto"/>
          <p:cNvSpPr txBox="1"/>
          <p:nvPr/>
        </p:nvSpPr>
        <p:spPr>
          <a:xfrm>
            <a:off x="632520" y="3473713"/>
            <a:ext cx="2520280" cy="1323439"/>
          </a:xfrm>
          <a:prstGeom prst="rect">
            <a:avLst/>
          </a:prstGeom>
          <a:noFill/>
        </p:spPr>
        <p:txBody>
          <a:bodyPr wrap="square" rtlCol="0">
            <a:spAutoFit/>
          </a:bodyPr>
          <a:lstStyle/>
          <a:p>
            <a:pPr algn="ctr"/>
            <a:r>
              <a:rPr lang="ca-ES" sz="1600" b="1" u="none" dirty="0" err="1"/>
              <a:t>One</a:t>
            </a:r>
            <a:r>
              <a:rPr lang="ca-ES" sz="1600" b="1" u="none" dirty="0"/>
              <a:t> </a:t>
            </a:r>
            <a:r>
              <a:rPr lang="ca-ES" sz="1600" b="1" u="none" dirty="0" err="1"/>
              <a:t>sample</a:t>
            </a:r>
            <a:r>
              <a:rPr lang="ca-ES" sz="1600" b="1" u="none" dirty="0"/>
              <a:t> </a:t>
            </a:r>
          </a:p>
          <a:p>
            <a:pPr algn="ctr"/>
            <a:r>
              <a:rPr lang="ca-ES" sz="1600" b="1" u="none" dirty="0" err="1"/>
              <a:t>hybridized</a:t>
            </a:r>
            <a:r>
              <a:rPr lang="ca-ES" sz="1600" b="1" u="none" dirty="0"/>
              <a:t> per </a:t>
            </a:r>
            <a:r>
              <a:rPr lang="ca-ES" sz="1600" b="1" u="none" dirty="0" err="1"/>
              <a:t>array</a:t>
            </a:r>
            <a:endParaRPr lang="ca-ES" sz="1600" b="1" u="none" dirty="0"/>
          </a:p>
          <a:p>
            <a:pPr algn="ctr"/>
            <a:endParaRPr lang="ca-ES" sz="1600" b="1" u="none" dirty="0"/>
          </a:p>
          <a:p>
            <a:pPr algn="ctr"/>
            <a:endParaRPr lang="ca-ES" sz="1600" b="1" u="none" dirty="0"/>
          </a:p>
          <a:p>
            <a:pPr algn="ctr"/>
            <a:endParaRPr lang="ca-ES" sz="1600" b="1" u="none" dirty="0"/>
          </a:p>
        </p:txBody>
      </p:sp>
      <p:sp>
        <p:nvSpPr>
          <p:cNvPr id="23" name="22 Rectángulo"/>
          <p:cNvSpPr/>
          <p:nvPr/>
        </p:nvSpPr>
        <p:spPr>
          <a:xfrm>
            <a:off x="166654" y="571480"/>
            <a:ext cx="4704621" cy="400110"/>
          </a:xfrm>
          <a:prstGeom prst="rect">
            <a:avLst/>
          </a:prstGeom>
        </p:spPr>
        <p:txBody>
          <a:bodyPr wrap="none">
            <a:spAutoFit/>
          </a:bodyPr>
          <a:lstStyle/>
          <a:p>
            <a:pPr marL="358775" indent="-358775">
              <a:buFont typeface="Calibri" pitchFamily="34" charset="0"/>
              <a:buAutoNum type="arabicPeriod"/>
            </a:pPr>
            <a:r>
              <a:rPr lang="en-GB" sz="2000" b="1" dirty="0">
                <a:solidFill>
                  <a:schemeClr val="accent1"/>
                </a:solidFill>
                <a:latin typeface="Calibri" pitchFamily="34" charset="0"/>
                <a:ea typeface="ＭＳ Ｐゴシック" pitchFamily="34" charset="-128"/>
              </a:rPr>
              <a:t>Introduction to </a:t>
            </a:r>
            <a:r>
              <a:rPr lang="en-GB" sz="2000" b="1" dirty="0" err="1">
                <a:solidFill>
                  <a:schemeClr val="accent1"/>
                </a:solidFill>
                <a:latin typeface="Calibri" pitchFamily="34" charset="0"/>
                <a:ea typeface="ＭＳ Ｐゴシック" pitchFamily="34" charset="-128"/>
              </a:rPr>
              <a:t>microarrays</a:t>
            </a:r>
            <a:r>
              <a:rPr lang="en-GB" sz="2000" b="1" dirty="0">
                <a:solidFill>
                  <a:schemeClr val="accent1"/>
                </a:solidFill>
                <a:latin typeface="Calibri" pitchFamily="34" charset="0"/>
                <a:ea typeface="ＭＳ Ｐゴシック" pitchFamily="34" charset="-128"/>
              </a:rPr>
              <a:t> technology</a:t>
            </a:r>
          </a:p>
        </p:txBody>
      </p:sp>
    </p:spTree>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HIR">
  <a:themeElements>
    <a:clrScheme name="VHIR">
      <a:dk1>
        <a:srgbClr val="262626"/>
      </a:dk1>
      <a:lt1>
        <a:srgbClr val="FFFFFF"/>
      </a:lt1>
      <a:dk2>
        <a:srgbClr val="666666"/>
      </a:dk2>
      <a:lt2>
        <a:srgbClr val="D2D2D2"/>
      </a:lt2>
      <a:accent1>
        <a:srgbClr val="993489"/>
      </a:accent1>
      <a:accent2>
        <a:srgbClr val="67235C"/>
      </a:accent2>
      <a:accent3>
        <a:srgbClr val="17BBFD"/>
      </a:accent3>
      <a:accent4>
        <a:srgbClr val="005BD3"/>
      </a:accent4>
      <a:accent5>
        <a:srgbClr val="00349E"/>
      </a:accent5>
      <a:accent6>
        <a:srgbClr val="A2E3FE"/>
      </a:accent6>
      <a:hlink>
        <a:srgbClr val="E40059"/>
      </a:hlink>
      <a:folHlink>
        <a:srgbClr val="FF559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chemeClr val="bg1">
                <a:lumMod val="50000"/>
              </a:schemeClr>
            </a:solidFill>
          </a:defRPr>
        </a:defPPr>
      </a:lst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2199</TotalTime>
  <Words>6071</Words>
  <Application>Microsoft Office PowerPoint</Application>
  <PresentationFormat>A4 (210 x 297 mm)</PresentationFormat>
  <Paragraphs>906</Paragraphs>
  <Slides>87</Slides>
  <Notes>46</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87</vt:i4>
      </vt:variant>
    </vt:vector>
  </HeadingPairs>
  <TitlesOfParts>
    <vt:vector size="96" baseType="lpstr">
      <vt:lpstr>Arial</vt:lpstr>
      <vt:lpstr>Calibri</vt:lpstr>
      <vt:lpstr>Consolas</vt:lpstr>
      <vt:lpstr>Liberation Sans</vt:lpstr>
      <vt:lpstr>Times New Roman</vt:lpstr>
      <vt:lpstr>Verdana</vt:lpstr>
      <vt:lpstr>Wingdings</vt:lpstr>
      <vt:lpstr>Diseño personalizado</vt:lpstr>
      <vt:lpstr>VHIR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77631054M</dc:creator>
  <cp:lastModifiedBy>Alex Sanchez Plal</cp:lastModifiedBy>
  <cp:revision>350</cp:revision>
  <dcterms:created xsi:type="dcterms:W3CDTF">2015-06-08T10:38:51Z</dcterms:created>
  <dcterms:modified xsi:type="dcterms:W3CDTF">2019-05-22T15:20:32Z</dcterms:modified>
</cp:coreProperties>
</file>